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4"/>
  </p:notesMasterIdLst>
  <p:sldIdLst>
    <p:sldId id="301" r:id="rId2"/>
    <p:sldId id="292" r:id="rId3"/>
    <p:sldId id="256" r:id="rId4"/>
    <p:sldId id="295" r:id="rId5"/>
    <p:sldId id="299" r:id="rId6"/>
    <p:sldId id="293" r:id="rId7"/>
    <p:sldId id="294" r:id="rId8"/>
    <p:sldId id="296" r:id="rId9"/>
    <p:sldId id="297" r:id="rId10"/>
    <p:sldId id="298" r:id="rId11"/>
    <p:sldId id="290" r:id="rId12"/>
    <p:sldId id="277" r:id="rId13"/>
    <p:sldId id="278" r:id="rId14"/>
    <p:sldId id="279" r:id="rId15"/>
    <p:sldId id="284" r:id="rId16"/>
    <p:sldId id="285" r:id="rId17"/>
    <p:sldId id="287" r:id="rId18"/>
    <p:sldId id="282" r:id="rId19"/>
    <p:sldId id="283" r:id="rId20"/>
    <p:sldId id="300" r:id="rId21"/>
    <p:sldId id="288" r:id="rId22"/>
    <p:sldId id="28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B2215"/>
    <a:srgbClr val="DF6F13"/>
    <a:srgbClr val="B8705C"/>
    <a:srgbClr val="955341"/>
    <a:srgbClr val="4396A7"/>
    <a:srgbClr val="3E8A8E"/>
    <a:srgbClr val="48846D"/>
    <a:srgbClr val="81DEFF"/>
    <a:srgbClr val="00A4DE"/>
    <a:srgbClr val="FFB7B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23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5B5DC1-59CB-4AF6-B031-8A3B0266EB2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AA4FE1-92F1-4F54-A2B0-91EB7C41DC8D}">
      <dgm:prSet phldrT="[Текст]" custT="1"/>
      <dgm:spPr/>
      <dgm:t>
        <a:bodyPr/>
        <a:lstStyle/>
        <a:p>
          <a:r>
            <a:rPr lang="ru-RU" sz="2000" dirty="0" smtClean="0"/>
            <a:t>социальное обслуживание, социальная поддержка и защита граждан</a:t>
          </a:r>
          <a:endParaRPr lang="ru-RU" sz="2000" dirty="0"/>
        </a:p>
      </dgm:t>
    </dgm:pt>
    <dgm:pt modelId="{B4FDDA81-A8BA-48EF-AA61-FA1AB75523FC}" type="parTrans" cxnId="{10B16AB1-64A0-47B4-8084-E3E6EDBE0EBA}">
      <dgm:prSet/>
      <dgm:spPr/>
      <dgm:t>
        <a:bodyPr/>
        <a:lstStyle/>
        <a:p>
          <a:endParaRPr lang="ru-RU"/>
        </a:p>
      </dgm:t>
    </dgm:pt>
    <dgm:pt modelId="{1CAA1FA4-0AF0-4B40-AC9D-6030B1713F4E}" type="sibTrans" cxnId="{10B16AB1-64A0-47B4-8084-E3E6EDBE0EBA}">
      <dgm:prSet/>
      <dgm:spPr/>
      <dgm:t>
        <a:bodyPr/>
        <a:lstStyle/>
        <a:p>
          <a:endParaRPr lang="ru-RU"/>
        </a:p>
      </dgm:t>
    </dgm:pt>
    <dgm:pt modelId="{8D99DE90-66C9-4B1D-B669-E2709AEB5B41}">
      <dgm:prSet phldrT="[Текст]" custT="1"/>
      <dgm:spPr/>
      <dgm:t>
        <a:bodyPr/>
        <a:lstStyle/>
        <a:p>
          <a:r>
            <a:rPr lang="ru-RU" sz="2000" dirty="0" smtClean="0"/>
            <a:t>охрана здоровья граждан, пропаганда здорового образа жизни</a:t>
          </a:r>
          <a:endParaRPr lang="ru-RU" sz="2000" dirty="0"/>
        </a:p>
      </dgm:t>
    </dgm:pt>
    <dgm:pt modelId="{A0642DB0-F5DC-4647-9630-DAE800806F26}" type="parTrans" cxnId="{9158396A-FEDB-460B-B54F-88951EF4BD23}">
      <dgm:prSet/>
      <dgm:spPr/>
      <dgm:t>
        <a:bodyPr/>
        <a:lstStyle/>
        <a:p>
          <a:endParaRPr lang="ru-RU"/>
        </a:p>
      </dgm:t>
    </dgm:pt>
    <dgm:pt modelId="{7ED7CBFC-5133-42D5-9604-8F08D31BFE07}" type="sibTrans" cxnId="{9158396A-FEDB-460B-B54F-88951EF4BD23}">
      <dgm:prSet/>
      <dgm:spPr/>
      <dgm:t>
        <a:bodyPr/>
        <a:lstStyle/>
        <a:p>
          <a:endParaRPr lang="ru-RU"/>
        </a:p>
      </dgm:t>
    </dgm:pt>
    <dgm:pt modelId="{B635A709-F8BC-4FA6-B206-70D355A92108}">
      <dgm:prSet phldrT="[Текст]" custT="1"/>
      <dgm:spPr/>
      <dgm:t>
        <a:bodyPr/>
        <a:lstStyle/>
        <a:p>
          <a:r>
            <a:rPr lang="ru-RU" sz="2000" dirty="0" smtClean="0"/>
            <a:t>поддержка молодёжных проектов</a:t>
          </a:r>
          <a:endParaRPr lang="ru-RU" sz="2000" dirty="0"/>
        </a:p>
      </dgm:t>
    </dgm:pt>
    <dgm:pt modelId="{B8F2911D-6473-4375-BD04-BD7902ABB1B1}" type="parTrans" cxnId="{D80A78DB-C58E-4B9D-9BF7-5127ECDF1F57}">
      <dgm:prSet/>
      <dgm:spPr/>
      <dgm:t>
        <a:bodyPr/>
        <a:lstStyle/>
        <a:p>
          <a:endParaRPr lang="ru-RU"/>
        </a:p>
      </dgm:t>
    </dgm:pt>
    <dgm:pt modelId="{6276D828-BDE8-4B96-ACCD-1AAA6F2A94E4}" type="sibTrans" cxnId="{D80A78DB-C58E-4B9D-9BF7-5127ECDF1F57}">
      <dgm:prSet/>
      <dgm:spPr/>
      <dgm:t>
        <a:bodyPr/>
        <a:lstStyle/>
        <a:p>
          <a:endParaRPr lang="ru-RU"/>
        </a:p>
      </dgm:t>
    </dgm:pt>
    <dgm:pt modelId="{089E9214-284D-4A42-80FE-19C3417188C0}">
      <dgm:prSet phldrT="[Текст]" custT="1"/>
      <dgm:spPr/>
      <dgm:t>
        <a:bodyPr/>
        <a:lstStyle/>
        <a:p>
          <a:r>
            <a:rPr lang="ru-RU" sz="2000" dirty="0" smtClean="0"/>
            <a:t>поддержка проектов в области дополнительного образования и просвещения</a:t>
          </a:r>
          <a:endParaRPr lang="ru-RU" sz="2000" dirty="0"/>
        </a:p>
      </dgm:t>
    </dgm:pt>
    <dgm:pt modelId="{0AA543E3-1B8F-48AA-8E84-C4B4831AE9FF}" type="parTrans" cxnId="{C4E4D4C1-EAC2-4AF4-BD4B-B378C072E9D2}">
      <dgm:prSet/>
      <dgm:spPr/>
      <dgm:t>
        <a:bodyPr/>
        <a:lstStyle/>
        <a:p>
          <a:endParaRPr lang="ru-RU"/>
        </a:p>
      </dgm:t>
    </dgm:pt>
    <dgm:pt modelId="{EED06B9E-FD47-4391-A810-CA357F95BA60}" type="sibTrans" cxnId="{C4E4D4C1-EAC2-4AF4-BD4B-B378C072E9D2}">
      <dgm:prSet/>
      <dgm:spPr/>
      <dgm:t>
        <a:bodyPr/>
        <a:lstStyle/>
        <a:p>
          <a:endParaRPr lang="ru-RU"/>
        </a:p>
      </dgm:t>
    </dgm:pt>
    <dgm:pt modelId="{82E234A3-A44F-48FB-B61F-3D2B71EB2010}">
      <dgm:prSet phldrT="[Текст]" custT="1"/>
      <dgm:spPr/>
      <dgm:t>
        <a:bodyPr/>
        <a:lstStyle/>
        <a:p>
          <a:r>
            <a:rPr lang="ru-RU" sz="2000" dirty="0" smtClean="0"/>
            <a:t>поддержка проектов в области культуры и искусства</a:t>
          </a:r>
          <a:endParaRPr lang="ru-RU" sz="2000" dirty="0"/>
        </a:p>
      </dgm:t>
    </dgm:pt>
    <dgm:pt modelId="{3D56BFC0-A255-4837-B8A5-9084949F5431}" type="parTrans" cxnId="{DD840F66-A84C-4537-9E93-A4AA2FF2B4A3}">
      <dgm:prSet/>
      <dgm:spPr/>
      <dgm:t>
        <a:bodyPr/>
        <a:lstStyle/>
        <a:p>
          <a:endParaRPr lang="ru-RU"/>
        </a:p>
      </dgm:t>
    </dgm:pt>
    <dgm:pt modelId="{8A4E7D79-9726-4856-B0A0-588272C487F1}" type="sibTrans" cxnId="{DD840F66-A84C-4537-9E93-A4AA2FF2B4A3}">
      <dgm:prSet/>
      <dgm:spPr/>
      <dgm:t>
        <a:bodyPr/>
        <a:lstStyle/>
        <a:p>
          <a:endParaRPr lang="ru-RU"/>
        </a:p>
      </dgm:t>
    </dgm:pt>
    <dgm:pt modelId="{4F893139-C563-4D70-B2F4-28A6CA1BAE69}">
      <dgm:prSet phldrT="[Текст]" custT="1"/>
      <dgm:spPr/>
      <dgm:t>
        <a:bodyPr/>
        <a:lstStyle/>
        <a:p>
          <a:r>
            <a:rPr lang="ru-RU" sz="2000" dirty="0" smtClean="0"/>
            <a:t>защита прав                       и свобод человека             и гражданина</a:t>
          </a:r>
          <a:endParaRPr lang="ru-RU" sz="2000" dirty="0"/>
        </a:p>
      </dgm:t>
    </dgm:pt>
    <dgm:pt modelId="{8EB2EB74-3753-48BD-9C8B-836E3980AB67}" type="parTrans" cxnId="{623D8CB2-0773-47F2-8EEA-92B87CB91F46}">
      <dgm:prSet/>
      <dgm:spPr/>
      <dgm:t>
        <a:bodyPr/>
        <a:lstStyle/>
        <a:p>
          <a:endParaRPr lang="ru-RU"/>
        </a:p>
      </dgm:t>
    </dgm:pt>
    <dgm:pt modelId="{3B34D72B-45CB-45AC-BF79-4ABA10E0EA97}" type="sibTrans" cxnId="{623D8CB2-0773-47F2-8EEA-92B87CB91F46}">
      <dgm:prSet/>
      <dgm:spPr/>
      <dgm:t>
        <a:bodyPr/>
        <a:lstStyle/>
        <a:p>
          <a:endParaRPr lang="ru-RU"/>
        </a:p>
      </dgm:t>
    </dgm:pt>
    <dgm:pt modelId="{5FDE1B65-7779-4AFA-B6FE-DD7D3260EB68}">
      <dgm:prSet phldrT="[Текст]" custT="1"/>
      <dgm:spPr/>
      <dgm:t>
        <a:bodyPr/>
        <a:lstStyle/>
        <a:p>
          <a:r>
            <a:rPr lang="ru-RU" sz="2000" dirty="0" smtClean="0"/>
            <a:t>охрана окружающей среды и защита животных</a:t>
          </a:r>
          <a:endParaRPr lang="ru-RU" sz="2000" dirty="0"/>
        </a:p>
      </dgm:t>
    </dgm:pt>
    <dgm:pt modelId="{9D46A7B2-80DF-4F0D-85A2-ED52A93FEE47}" type="parTrans" cxnId="{14DB9E7E-A2BA-4FA5-A2CA-FF330FB347EB}">
      <dgm:prSet/>
      <dgm:spPr/>
      <dgm:t>
        <a:bodyPr/>
        <a:lstStyle/>
        <a:p>
          <a:endParaRPr lang="ru-RU"/>
        </a:p>
      </dgm:t>
    </dgm:pt>
    <dgm:pt modelId="{A3F89ECC-ED8C-4A25-90A1-9A4BA3CC1BC5}" type="sibTrans" cxnId="{14DB9E7E-A2BA-4FA5-A2CA-FF330FB347EB}">
      <dgm:prSet/>
      <dgm:spPr/>
      <dgm:t>
        <a:bodyPr/>
        <a:lstStyle/>
        <a:p>
          <a:endParaRPr lang="ru-RU"/>
        </a:p>
      </dgm:t>
    </dgm:pt>
    <dgm:pt modelId="{9DD1F558-08B8-4095-B16E-12C415E2FE8D}">
      <dgm:prSet phldrT="[Текст]" custT="1"/>
      <dgm:spPr/>
      <dgm:t>
        <a:bodyPr/>
        <a:lstStyle/>
        <a:p>
          <a:r>
            <a:rPr lang="ru-RU" sz="2000" dirty="0" smtClean="0"/>
            <a:t>развитие институтов гражданского общества</a:t>
          </a:r>
          <a:endParaRPr lang="ru-RU" sz="2000" dirty="0"/>
        </a:p>
      </dgm:t>
    </dgm:pt>
    <dgm:pt modelId="{17950196-5F0A-48AA-9FA4-CDC5B904D2CE}" type="parTrans" cxnId="{6C9C36BF-37EB-43A1-8850-822C7697A114}">
      <dgm:prSet/>
      <dgm:spPr/>
      <dgm:t>
        <a:bodyPr/>
        <a:lstStyle/>
        <a:p>
          <a:endParaRPr lang="ru-RU"/>
        </a:p>
      </dgm:t>
    </dgm:pt>
    <dgm:pt modelId="{D434613C-3CC5-4C18-9D0A-C72F37B38C0A}" type="sibTrans" cxnId="{6C9C36BF-37EB-43A1-8850-822C7697A114}">
      <dgm:prSet/>
      <dgm:spPr/>
      <dgm:t>
        <a:bodyPr/>
        <a:lstStyle/>
        <a:p>
          <a:endParaRPr lang="ru-RU"/>
        </a:p>
      </dgm:t>
    </dgm:pt>
    <dgm:pt modelId="{84A393B7-CCE4-41CB-A675-FF6C9130B39F}">
      <dgm:prSet phldrT="[Текст]" custT="1"/>
      <dgm:spPr/>
      <dgm:t>
        <a:bodyPr/>
        <a:lstStyle/>
        <a:p>
          <a:r>
            <a:rPr lang="ru-RU" sz="2000" dirty="0" smtClean="0"/>
            <a:t>гражданско-патриотическое                и духовно-нравственное воспитание</a:t>
          </a:r>
          <a:endParaRPr lang="ru-RU" sz="2000" dirty="0"/>
        </a:p>
      </dgm:t>
    </dgm:pt>
    <dgm:pt modelId="{69549044-432E-4AEB-97D3-BBAE5F859600}" type="parTrans" cxnId="{C89CA228-6C3E-4588-8ADD-2F6F0A92A4A3}">
      <dgm:prSet/>
      <dgm:spPr/>
      <dgm:t>
        <a:bodyPr/>
        <a:lstStyle/>
        <a:p>
          <a:endParaRPr lang="ru-RU"/>
        </a:p>
      </dgm:t>
    </dgm:pt>
    <dgm:pt modelId="{6D9144C0-01D4-4F00-A7F0-01AA66BAC1D1}" type="sibTrans" cxnId="{C89CA228-6C3E-4588-8ADD-2F6F0A92A4A3}">
      <dgm:prSet/>
      <dgm:spPr/>
      <dgm:t>
        <a:bodyPr/>
        <a:lstStyle/>
        <a:p>
          <a:endParaRPr lang="ru-RU"/>
        </a:p>
      </dgm:t>
    </dgm:pt>
    <dgm:pt modelId="{DA48402A-7413-4CDA-8288-5E57C70040B5}" type="pres">
      <dgm:prSet presAssocID="{6D5B5DC1-59CB-4AF6-B031-8A3B0266EB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4CC1F-A377-4EC0-8176-1BFFCBD1384C}" type="pres">
      <dgm:prSet presAssocID="{61AA4FE1-92F1-4F54-A2B0-91EB7C41DC8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A165C3-F163-4C80-BD05-29CC1C8AF188}" type="pres">
      <dgm:prSet presAssocID="{1CAA1FA4-0AF0-4B40-AC9D-6030B1713F4E}" presName="sibTrans" presStyleCnt="0"/>
      <dgm:spPr/>
    </dgm:pt>
    <dgm:pt modelId="{205296ED-4789-40EF-B291-59C3CDA36D95}" type="pres">
      <dgm:prSet presAssocID="{8D99DE90-66C9-4B1D-B669-E2709AEB5B4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67AA6-763D-4A34-92C9-C4CA11202EAE}" type="pres">
      <dgm:prSet presAssocID="{7ED7CBFC-5133-42D5-9604-8F08D31BFE07}" presName="sibTrans" presStyleCnt="0"/>
      <dgm:spPr/>
    </dgm:pt>
    <dgm:pt modelId="{59FB9E3F-CC75-48CC-9672-6892625E307A}" type="pres">
      <dgm:prSet presAssocID="{B635A709-F8BC-4FA6-B206-70D355A92108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85476-CA82-4CE4-967A-81A64AE3529D}" type="pres">
      <dgm:prSet presAssocID="{6276D828-BDE8-4B96-ACCD-1AAA6F2A94E4}" presName="sibTrans" presStyleCnt="0"/>
      <dgm:spPr/>
    </dgm:pt>
    <dgm:pt modelId="{D7C5BF38-5A11-42C1-B100-EB24D2280DD7}" type="pres">
      <dgm:prSet presAssocID="{089E9214-284D-4A42-80FE-19C3417188C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14D15A-AE26-4E09-B54C-897935EA0C8C}" type="pres">
      <dgm:prSet presAssocID="{EED06B9E-FD47-4391-A810-CA357F95BA60}" presName="sibTrans" presStyleCnt="0"/>
      <dgm:spPr/>
    </dgm:pt>
    <dgm:pt modelId="{983316FC-AC21-46AC-BE46-E214A0719F62}" type="pres">
      <dgm:prSet presAssocID="{82E234A3-A44F-48FB-B61F-3D2B71EB201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F31E6-435D-4AB3-8109-1C785CFD50C2}" type="pres">
      <dgm:prSet presAssocID="{8A4E7D79-9726-4856-B0A0-588272C487F1}" presName="sibTrans" presStyleCnt="0"/>
      <dgm:spPr/>
    </dgm:pt>
    <dgm:pt modelId="{23457E29-A03C-401B-9BE9-E98F9137BA73}" type="pres">
      <dgm:prSet presAssocID="{4F893139-C563-4D70-B2F4-28A6CA1BAE6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37B69-B74D-4B4F-B0E4-9D425E8D13E9}" type="pres">
      <dgm:prSet presAssocID="{3B34D72B-45CB-45AC-BF79-4ABA10E0EA97}" presName="sibTrans" presStyleCnt="0"/>
      <dgm:spPr/>
    </dgm:pt>
    <dgm:pt modelId="{F628E03B-FCD0-4066-B013-7B99F7E74EEF}" type="pres">
      <dgm:prSet presAssocID="{5FDE1B65-7779-4AFA-B6FE-DD7D3260EB6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85585-DBDB-488E-ACCF-F0F678506BFE}" type="pres">
      <dgm:prSet presAssocID="{A3F89ECC-ED8C-4A25-90A1-9A4BA3CC1BC5}" presName="sibTrans" presStyleCnt="0"/>
      <dgm:spPr/>
    </dgm:pt>
    <dgm:pt modelId="{B816F959-5E77-461A-8D1E-85A21B918BBD}" type="pres">
      <dgm:prSet presAssocID="{9DD1F558-08B8-4095-B16E-12C415E2FE8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1BD04-29A2-4223-9327-E43425A56713}" type="pres">
      <dgm:prSet presAssocID="{D434613C-3CC5-4C18-9D0A-C72F37B38C0A}" presName="sibTrans" presStyleCnt="0"/>
      <dgm:spPr/>
    </dgm:pt>
    <dgm:pt modelId="{24F1ACAD-A5AC-403F-BD6C-916CABD2B1BF}" type="pres">
      <dgm:prSet presAssocID="{84A393B7-CCE4-41CB-A675-FF6C9130B39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E4D4C1-EAC2-4AF4-BD4B-B378C072E9D2}" srcId="{6D5B5DC1-59CB-4AF6-B031-8A3B0266EB27}" destId="{089E9214-284D-4A42-80FE-19C3417188C0}" srcOrd="3" destOrd="0" parTransId="{0AA543E3-1B8F-48AA-8E84-C4B4831AE9FF}" sibTransId="{EED06B9E-FD47-4391-A810-CA357F95BA60}"/>
    <dgm:cxn modelId="{C89CA228-6C3E-4588-8ADD-2F6F0A92A4A3}" srcId="{6D5B5DC1-59CB-4AF6-B031-8A3B0266EB27}" destId="{84A393B7-CCE4-41CB-A675-FF6C9130B39F}" srcOrd="8" destOrd="0" parTransId="{69549044-432E-4AEB-97D3-BBAE5F859600}" sibTransId="{6D9144C0-01D4-4F00-A7F0-01AA66BAC1D1}"/>
    <dgm:cxn modelId="{F6955526-68AD-4A31-963E-A778499157BC}" type="presOf" srcId="{5FDE1B65-7779-4AFA-B6FE-DD7D3260EB68}" destId="{F628E03B-FCD0-4066-B013-7B99F7E74EEF}" srcOrd="0" destOrd="0" presId="urn:microsoft.com/office/officeart/2005/8/layout/default#1"/>
    <dgm:cxn modelId="{10B16AB1-64A0-47B4-8084-E3E6EDBE0EBA}" srcId="{6D5B5DC1-59CB-4AF6-B031-8A3B0266EB27}" destId="{61AA4FE1-92F1-4F54-A2B0-91EB7C41DC8D}" srcOrd="0" destOrd="0" parTransId="{B4FDDA81-A8BA-48EF-AA61-FA1AB75523FC}" sibTransId="{1CAA1FA4-0AF0-4B40-AC9D-6030B1713F4E}"/>
    <dgm:cxn modelId="{63556F2F-E98A-4EAE-934B-E48DD36AA7A8}" type="presOf" srcId="{84A393B7-CCE4-41CB-A675-FF6C9130B39F}" destId="{24F1ACAD-A5AC-403F-BD6C-916CABD2B1BF}" srcOrd="0" destOrd="0" presId="urn:microsoft.com/office/officeart/2005/8/layout/default#1"/>
    <dgm:cxn modelId="{8EEDCBFE-D757-4A3C-A314-455E9C87463F}" type="presOf" srcId="{82E234A3-A44F-48FB-B61F-3D2B71EB2010}" destId="{983316FC-AC21-46AC-BE46-E214A0719F62}" srcOrd="0" destOrd="0" presId="urn:microsoft.com/office/officeart/2005/8/layout/default#1"/>
    <dgm:cxn modelId="{D80A78DB-C58E-4B9D-9BF7-5127ECDF1F57}" srcId="{6D5B5DC1-59CB-4AF6-B031-8A3B0266EB27}" destId="{B635A709-F8BC-4FA6-B206-70D355A92108}" srcOrd="2" destOrd="0" parTransId="{B8F2911D-6473-4375-BD04-BD7902ABB1B1}" sibTransId="{6276D828-BDE8-4B96-ACCD-1AAA6F2A94E4}"/>
    <dgm:cxn modelId="{AFFD4C11-347F-45C2-BB4A-8F310BDCDA5E}" type="presOf" srcId="{8D99DE90-66C9-4B1D-B669-E2709AEB5B41}" destId="{205296ED-4789-40EF-B291-59C3CDA36D95}" srcOrd="0" destOrd="0" presId="urn:microsoft.com/office/officeart/2005/8/layout/default#1"/>
    <dgm:cxn modelId="{14E5FBED-B6A0-480B-9848-8F29039916FA}" type="presOf" srcId="{4F893139-C563-4D70-B2F4-28A6CA1BAE69}" destId="{23457E29-A03C-401B-9BE9-E98F9137BA73}" srcOrd="0" destOrd="0" presId="urn:microsoft.com/office/officeart/2005/8/layout/default#1"/>
    <dgm:cxn modelId="{DD840F66-A84C-4537-9E93-A4AA2FF2B4A3}" srcId="{6D5B5DC1-59CB-4AF6-B031-8A3B0266EB27}" destId="{82E234A3-A44F-48FB-B61F-3D2B71EB2010}" srcOrd="4" destOrd="0" parTransId="{3D56BFC0-A255-4837-B8A5-9084949F5431}" sibTransId="{8A4E7D79-9726-4856-B0A0-588272C487F1}"/>
    <dgm:cxn modelId="{B678EDF0-863B-44C9-9862-FFF72E11B2E3}" type="presOf" srcId="{9DD1F558-08B8-4095-B16E-12C415E2FE8D}" destId="{B816F959-5E77-461A-8D1E-85A21B918BBD}" srcOrd="0" destOrd="0" presId="urn:microsoft.com/office/officeart/2005/8/layout/default#1"/>
    <dgm:cxn modelId="{6C9C36BF-37EB-43A1-8850-822C7697A114}" srcId="{6D5B5DC1-59CB-4AF6-B031-8A3B0266EB27}" destId="{9DD1F558-08B8-4095-B16E-12C415E2FE8D}" srcOrd="7" destOrd="0" parTransId="{17950196-5F0A-48AA-9FA4-CDC5B904D2CE}" sibTransId="{D434613C-3CC5-4C18-9D0A-C72F37B38C0A}"/>
    <dgm:cxn modelId="{0B030596-7799-422B-A7D4-FF54D91E5B7D}" type="presOf" srcId="{61AA4FE1-92F1-4F54-A2B0-91EB7C41DC8D}" destId="{6244CC1F-A377-4EC0-8176-1BFFCBD1384C}" srcOrd="0" destOrd="0" presId="urn:microsoft.com/office/officeart/2005/8/layout/default#1"/>
    <dgm:cxn modelId="{B9243F2E-9A93-4617-8C5D-73138AC2EE27}" type="presOf" srcId="{6D5B5DC1-59CB-4AF6-B031-8A3B0266EB27}" destId="{DA48402A-7413-4CDA-8288-5E57C70040B5}" srcOrd="0" destOrd="0" presId="urn:microsoft.com/office/officeart/2005/8/layout/default#1"/>
    <dgm:cxn modelId="{623D8CB2-0773-47F2-8EEA-92B87CB91F46}" srcId="{6D5B5DC1-59CB-4AF6-B031-8A3B0266EB27}" destId="{4F893139-C563-4D70-B2F4-28A6CA1BAE69}" srcOrd="5" destOrd="0" parTransId="{8EB2EB74-3753-48BD-9C8B-836E3980AB67}" sibTransId="{3B34D72B-45CB-45AC-BF79-4ABA10E0EA97}"/>
    <dgm:cxn modelId="{14DB9E7E-A2BA-4FA5-A2CA-FF330FB347EB}" srcId="{6D5B5DC1-59CB-4AF6-B031-8A3B0266EB27}" destId="{5FDE1B65-7779-4AFA-B6FE-DD7D3260EB68}" srcOrd="6" destOrd="0" parTransId="{9D46A7B2-80DF-4F0D-85A2-ED52A93FEE47}" sibTransId="{A3F89ECC-ED8C-4A25-90A1-9A4BA3CC1BC5}"/>
    <dgm:cxn modelId="{9158396A-FEDB-460B-B54F-88951EF4BD23}" srcId="{6D5B5DC1-59CB-4AF6-B031-8A3B0266EB27}" destId="{8D99DE90-66C9-4B1D-B669-E2709AEB5B41}" srcOrd="1" destOrd="0" parTransId="{A0642DB0-F5DC-4647-9630-DAE800806F26}" sibTransId="{7ED7CBFC-5133-42D5-9604-8F08D31BFE07}"/>
    <dgm:cxn modelId="{154EA92C-1641-47E8-8490-A01F682AD692}" type="presOf" srcId="{089E9214-284D-4A42-80FE-19C3417188C0}" destId="{D7C5BF38-5A11-42C1-B100-EB24D2280DD7}" srcOrd="0" destOrd="0" presId="urn:microsoft.com/office/officeart/2005/8/layout/default#1"/>
    <dgm:cxn modelId="{694F5167-9954-4EC7-8B79-B2D99765CA59}" type="presOf" srcId="{B635A709-F8BC-4FA6-B206-70D355A92108}" destId="{59FB9E3F-CC75-48CC-9672-6892625E307A}" srcOrd="0" destOrd="0" presId="urn:microsoft.com/office/officeart/2005/8/layout/default#1"/>
    <dgm:cxn modelId="{F0DF2815-8151-460B-9EE4-94C98B10EE9A}" type="presParOf" srcId="{DA48402A-7413-4CDA-8288-5E57C70040B5}" destId="{6244CC1F-A377-4EC0-8176-1BFFCBD1384C}" srcOrd="0" destOrd="0" presId="urn:microsoft.com/office/officeart/2005/8/layout/default#1"/>
    <dgm:cxn modelId="{8A64859D-B084-4C44-8ACC-BC3CBC40B515}" type="presParOf" srcId="{DA48402A-7413-4CDA-8288-5E57C70040B5}" destId="{E8A165C3-F163-4C80-BD05-29CC1C8AF188}" srcOrd="1" destOrd="0" presId="urn:microsoft.com/office/officeart/2005/8/layout/default#1"/>
    <dgm:cxn modelId="{2D06CA41-7FD9-466C-BF88-D363035D3972}" type="presParOf" srcId="{DA48402A-7413-4CDA-8288-5E57C70040B5}" destId="{205296ED-4789-40EF-B291-59C3CDA36D95}" srcOrd="2" destOrd="0" presId="urn:microsoft.com/office/officeart/2005/8/layout/default#1"/>
    <dgm:cxn modelId="{DC50138B-1CDC-4C43-9991-6C01141F5AAE}" type="presParOf" srcId="{DA48402A-7413-4CDA-8288-5E57C70040B5}" destId="{A6267AA6-763D-4A34-92C9-C4CA11202EAE}" srcOrd="3" destOrd="0" presId="urn:microsoft.com/office/officeart/2005/8/layout/default#1"/>
    <dgm:cxn modelId="{AB2D653C-886E-4B94-BEC4-FCE6E1D4F0F4}" type="presParOf" srcId="{DA48402A-7413-4CDA-8288-5E57C70040B5}" destId="{59FB9E3F-CC75-48CC-9672-6892625E307A}" srcOrd="4" destOrd="0" presId="urn:microsoft.com/office/officeart/2005/8/layout/default#1"/>
    <dgm:cxn modelId="{E4E6D711-77B7-416B-B147-69022127ACCB}" type="presParOf" srcId="{DA48402A-7413-4CDA-8288-5E57C70040B5}" destId="{2D185476-CA82-4CE4-967A-81A64AE3529D}" srcOrd="5" destOrd="0" presId="urn:microsoft.com/office/officeart/2005/8/layout/default#1"/>
    <dgm:cxn modelId="{C50A6CFB-6E4D-4919-BEE0-17BFCD06FCAA}" type="presParOf" srcId="{DA48402A-7413-4CDA-8288-5E57C70040B5}" destId="{D7C5BF38-5A11-42C1-B100-EB24D2280DD7}" srcOrd="6" destOrd="0" presId="urn:microsoft.com/office/officeart/2005/8/layout/default#1"/>
    <dgm:cxn modelId="{EE3B12D4-9973-42C5-9B7D-1C46497A6265}" type="presParOf" srcId="{DA48402A-7413-4CDA-8288-5E57C70040B5}" destId="{3F14D15A-AE26-4E09-B54C-897935EA0C8C}" srcOrd="7" destOrd="0" presId="urn:microsoft.com/office/officeart/2005/8/layout/default#1"/>
    <dgm:cxn modelId="{ED6BCBB4-E72B-4249-BEB3-DAAF12D7BAC4}" type="presParOf" srcId="{DA48402A-7413-4CDA-8288-5E57C70040B5}" destId="{983316FC-AC21-46AC-BE46-E214A0719F62}" srcOrd="8" destOrd="0" presId="urn:microsoft.com/office/officeart/2005/8/layout/default#1"/>
    <dgm:cxn modelId="{CDC5DDC7-D5C1-45BC-853D-0C05CD3C94BE}" type="presParOf" srcId="{DA48402A-7413-4CDA-8288-5E57C70040B5}" destId="{37EF31E6-435D-4AB3-8109-1C785CFD50C2}" srcOrd="9" destOrd="0" presId="urn:microsoft.com/office/officeart/2005/8/layout/default#1"/>
    <dgm:cxn modelId="{136382F6-0183-4A8B-A389-8E519BCA725D}" type="presParOf" srcId="{DA48402A-7413-4CDA-8288-5E57C70040B5}" destId="{23457E29-A03C-401B-9BE9-E98F9137BA73}" srcOrd="10" destOrd="0" presId="urn:microsoft.com/office/officeart/2005/8/layout/default#1"/>
    <dgm:cxn modelId="{6A189246-CF2D-4102-9EF5-06DB107E782C}" type="presParOf" srcId="{DA48402A-7413-4CDA-8288-5E57C70040B5}" destId="{26F37B69-B74D-4B4F-B0E4-9D425E8D13E9}" srcOrd="11" destOrd="0" presId="urn:microsoft.com/office/officeart/2005/8/layout/default#1"/>
    <dgm:cxn modelId="{A3929C8F-30F3-40AB-AC7D-00B135B09C07}" type="presParOf" srcId="{DA48402A-7413-4CDA-8288-5E57C70040B5}" destId="{F628E03B-FCD0-4066-B013-7B99F7E74EEF}" srcOrd="12" destOrd="0" presId="urn:microsoft.com/office/officeart/2005/8/layout/default#1"/>
    <dgm:cxn modelId="{C9EFFDC1-BD96-4A48-A82C-B38A985226CF}" type="presParOf" srcId="{DA48402A-7413-4CDA-8288-5E57C70040B5}" destId="{10585585-DBDB-488E-ACCF-F0F678506BFE}" srcOrd="13" destOrd="0" presId="urn:microsoft.com/office/officeart/2005/8/layout/default#1"/>
    <dgm:cxn modelId="{8706FCAD-5954-450E-BC7C-125CF78E86C9}" type="presParOf" srcId="{DA48402A-7413-4CDA-8288-5E57C70040B5}" destId="{B816F959-5E77-461A-8D1E-85A21B918BBD}" srcOrd="14" destOrd="0" presId="urn:microsoft.com/office/officeart/2005/8/layout/default#1"/>
    <dgm:cxn modelId="{2B8178AE-26B5-4B2D-98F0-57446FCFF4DE}" type="presParOf" srcId="{DA48402A-7413-4CDA-8288-5E57C70040B5}" destId="{C521BD04-29A2-4223-9327-E43425A56713}" srcOrd="15" destOrd="0" presId="urn:microsoft.com/office/officeart/2005/8/layout/default#1"/>
    <dgm:cxn modelId="{64089B9F-8DFD-451B-AE7D-70D1C4464BD6}" type="presParOf" srcId="{DA48402A-7413-4CDA-8288-5E57C70040B5}" destId="{24F1ACAD-A5AC-403F-BD6C-916CABD2B1BF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56C1BD-C71F-4D51-B2E3-7239A96DD72B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C7459-4C92-4C61-BAA7-C1C95A1A6725}">
      <dgm:prSet phldrT="[Текст]"/>
      <dgm:spPr/>
      <dgm:t>
        <a:bodyPr/>
        <a:lstStyle/>
        <a:p>
          <a:r>
            <a:rPr lang="ru-RU" dirty="0" smtClean="0"/>
            <a:t>Эксперты</a:t>
          </a:r>
          <a:endParaRPr lang="ru-RU" dirty="0"/>
        </a:p>
      </dgm:t>
    </dgm:pt>
    <dgm:pt modelId="{63E21CD9-6EB0-4190-B65A-C168C16D05D8}" type="parTrans" cxnId="{58C5E104-E14E-451B-8235-65ED1EB19181}">
      <dgm:prSet/>
      <dgm:spPr/>
      <dgm:t>
        <a:bodyPr/>
        <a:lstStyle/>
        <a:p>
          <a:endParaRPr lang="ru-RU"/>
        </a:p>
      </dgm:t>
    </dgm:pt>
    <dgm:pt modelId="{28187343-C1CF-4547-89AB-6F25DD0D5354}" type="sibTrans" cxnId="{58C5E104-E14E-451B-8235-65ED1EB19181}">
      <dgm:prSet/>
      <dgm:spPr/>
      <dgm:t>
        <a:bodyPr/>
        <a:lstStyle/>
        <a:p>
          <a:endParaRPr lang="ru-RU"/>
        </a:p>
      </dgm:t>
    </dgm:pt>
    <dgm:pt modelId="{5BDDD8EB-3B74-4000-A9E2-7078E68C6CA5}">
      <dgm:prSet phldrT="[Текст]"/>
      <dgm:spPr/>
      <dgm:t>
        <a:bodyPr/>
        <a:lstStyle/>
        <a:p>
          <a:r>
            <a:rPr lang="ru-RU" dirty="0" smtClean="0"/>
            <a:t>Представитель профильного ИОГВ</a:t>
          </a:r>
          <a:endParaRPr lang="ru-RU" dirty="0"/>
        </a:p>
      </dgm:t>
    </dgm:pt>
    <dgm:pt modelId="{DED080EF-1F75-40EC-A673-EC0ADBA9190E}" type="parTrans" cxnId="{35D65E5B-BBF5-4B79-B930-770CED7D7739}">
      <dgm:prSet/>
      <dgm:spPr/>
      <dgm:t>
        <a:bodyPr/>
        <a:lstStyle/>
        <a:p>
          <a:endParaRPr lang="ru-RU"/>
        </a:p>
      </dgm:t>
    </dgm:pt>
    <dgm:pt modelId="{688C2CDD-15C4-4469-BD4D-FABD3C833721}" type="sibTrans" cxnId="{35D65E5B-BBF5-4B79-B930-770CED7D7739}">
      <dgm:prSet/>
      <dgm:spPr/>
      <dgm:t>
        <a:bodyPr/>
        <a:lstStyle/>
        <a:p>
          <a:endParaRPr lang="ru-RU"/>
        </a:p>
      </dgm:t>
    </dgm:pt>
    <dgm:pt modelId="{8FB33E12-0ED0-48CA-9B7D-87FEA0C94F14}">
      <dgm:prSet phldrT="[Текст]"/>
      <dgm:spPr/>
      <dgm:t>
        <a:bodyPr/>
        <a:lstStyle/>
        <a:p>
          <a:r>
            <a:rPr lang="ru-RU" dirty="0" smtClean="0"/>
            <a:t>Представитель общественности</a:t>
          </a:r>
          <a:endParaRPr lang="ru-RU" dirty="0"/>
        </a:p>
      </dgm:t>
    </dgm:pt>
    <dgm:pt modelId="{758B92F1-0362-4BCB-8685-3C600CB08853}" type="parTrans" cxnId="{04857291-2F12-433E-B9DD-B18E4AD07113}">
      <dgm:prSet/>
      <dgm:spPr/>
      <dgm:t>
        <a:bodyPr/>
        <a:lstStyle/>
        <a:p>
          <a:endParaRPr lang="ru-RU"/>
        </a:p>
      </dgm:t>
    </dgm:pt>
    <dgm:pt modelId="{C7B93B2E-D972-413B-80C1-ADE8F47686EC}" type="sibTrans" cxnId="{04857291-2F12-433E-B9DD-B18E4AD07113}">
      <dgm:prSet/>
      <dgm:spPr/>
      <dgm:t>
        <a:bodyPr/>
        <a:lstStyle/>
        <a:p>
          <a:endParaRPr lang="ru-RU"/>
        </a:p>
      </dgm:t>
    </dgm:pt>
    <dgm:pt modelId="{F8BCC67C-0FCF-49D5-8A31-C2A80FA1E027}">
      <dgm:prSet phldrT="[Текст]"/>
      <dgm:spPr/>
      <dgm:t>
        <a:bodyPr/>
        <a:lstStyle/>
        <a:p>
          <a:r>
            <a:rPr lang="ru-RU" dirty="0" smtClean="0"/>
            <a:t>Внешний, независимый эксперт</a:t>
          </a:r>
          <a:endParaRPr lang="ru-RU" dirty="0"/>
        </a:p>
      </dgm:t>
    </dgm:pt>
    <dgm:pt modelId="{F4B33BA1-9F5F-49E8-83B8-9E590F8A9143}" type="parTrans" cxnId="{F47B34BE-7F86-4752-B82E-3E94F40260E1}">
      <dgm:prSet/>
      <dgm:spPr/>
      <dgm:t>
        <a:bodyPr/>
        <a:lstStyle/>
        <a:p>
          <a:endParaRPr lang="ru-RU"/>
        </a:p>
      </dgm:t>
    </dgm:pt>
    <dgm:pt modelId="{4A914B97-6876-48BD-BCC3-89965EA7350B}" type="sibTrans" cxnId="{F47B34BE-7F86-4752-B82E-3E94F40260E1}">
      <dgm:prSet/>
      <dgm:spPr/>
      <dgm:t>
        <a:bodyPr/>
        <a:lstStyle/>
        <a:p>
          <a:endParaRPr lang="ru-RU"/>
        </a:p>
      </dgm:t>
    </dgm:pt>
    <dgm:pt modelId="{E71152A9-7EB6-44BA-8000-460E9CCA1914}" type="pres">
      <dgm:prSet presAssocID="{C956C1BD-C71F-4D51-B2E3-7239A96DD72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2AC917-1272-4024-A1D2-15F875BA02A4}" type="pres">
      <dgm:prSet presAssocID="{F46C7459-4C92-4C61-BAA7-C1C95A1A6725}" presName="centerShape" presStyleLbl="node0" presStyleIdx="0" presStyleCnt="1"/>
      <dgm:spPr/>
      <dgm:t>
        <a:bodyPr/>
        <a:lstStyle/>
        <a:p>
          <a:endParaRPr lang="ru-RU"/>
        </a:p>
      </dgm:t>
    </dgm:pt>
    <dgm:pt modelId="{CF17F0CB-88A4-480F-AB6F-39BE2BF7A76C}" type="pres">
      <dgm:prSet presAssocID="{DED080EF-1F75-40EC-A673-EC0ADBA9190E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41EC47E-DAB4-4306-8BD1-7EFE58B05F0C}" type="pres">
      <dgm:prSet presAssocID="{5BDDD8EB-3B74-4000-A9E2-7078E68C6C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85B0C-63CB-4F77-8A43-2A42665DD3FC}" type="pres">
      <dgm:prSet presAssocID="{758B92F1-0362-4BCB-8685-3C600CB08853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5B76B09F-D261-43A9-93BF-024E32EE1610}" type="pres">
      <dgm:prSet presAssocID="{8FB33E12-0ED0-48CA-9B7D-87FEA0C94F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EA00E-395A-4FB8-A9BF-F79D04BFEFA9}" type="pres">
      <dgm:prSet presAssocID="{F4B33BA1-9F5F-49E8-83B8-9E590F8A9143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9F9F5977-B3D7-4361-9089-A87D38718E7F}" type="pres">
      <dgm:prSet presAssocID="{F8BCC67C-0FCF-49D5-8A31-C2A80FA1E027}" presName="node" presStyleLbl="node1" presStyleIdx="2" presStyleCnt="3" custRadScaleRad="100932" custRadScaleInc="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EC7B3-B866-4FAD-9782-845F998D5E79}" type="presOf" srcId="{F8BCC67C-0FCF-49D5-8A31-C2A80FA1E027}" destId="{9F9F5977-B3D7-4361-9089-A87D38718E7F}" srcOrd="0" destOrd="0" presId="urn:microsoft.com/office/officeart/2005/8/layout/radial4"/>
    <dgm:cxn modelId="{B808FC19-3CE3-4F2E-9369-7480CFDE1E95}" type="presOf" srcId="{DED080EF-1F75-40EC-A673-EC0ADBA9190E}" destId="{CF17F0CB-88A4-480F-AB6F-39BE2BF7A76C}" srcOrd="0" destOrd="0" presId="urn:microsoft.com/office/officeart/2005/8/layout/radial4"/>
    <dgm:cxn modelId="{35D65E5B-BBF5-4B79-B930-770CED7D7739}" srcId="{F46C7459-4C92-4C61-BAA7-C1C95A1A6725}" destId="{5BDDD8EB-3B74-4000-A9E2-7078E68C6CA5}" srcOrd="0" destOrd="0" parTransId="{DED080EF-1F75-40EC-A673-EC0ADBA9190E}" sibTransId="{688C2CDD-15C4-4469-BD4D-FABD3C833721}"/>
    <dgm:cxn modelId="{A7755352-0855-4FFE-BB73-D2A71FFD117C}" type="presOf" srcId="{8FB33E12-0ED0-48CA-9B7D-87FEA0C94F14}" destId="{5B76B09F-D261-43A9-93BF-024E32EE1610}" srcOrd="0" destOrd="0" presId="urn:microsoft.com/office/officeart/2005/8/layout/radial4"/>
    <dgm:cxn modelId="{EA6DBB40-E16B-47B0-A6C9-61ED28DD84F9}" type="presOf" srcId="{F46C7459-4C92-4C61-BAA7-C1C95A1A6725}" destId="{022AC917-1272-4024-A1D2-15F875BA02A4}" srcOrd="0" destOrd="0" presId="urn:microsoft.com/office/officeart/2005/8/layout/radial4"/>
    <dgm:cxn modelId="{3A0080C9-3E3B-4593-8FE7-734967044985}" type="presOf" srcId="{C956C1BD-C71F-4D51-B2E3-7239A96DD72B}" destId="{E71152A9-7EB6-44BA-8000-460E9CCA1914}" srcOrd="0" destOrd="0" presId="urn:microsoft.com/office/officeart/2005/8/layout/radial4"/>
    <dgm:cxn modelId="{F47B34BE-7F86-4752-B82E-3E94F40260E1}" srcId="{F46C7459-4C92-4C61-BAA7-C1C95A1A6725}" destId="{F8BCC67C-0FCF-49D5-8A31-C2A80FA1E027}" srcOrd="2" destOrd="0" parTransId="{F4B33BA1-9F5F-49E8-83B8-9E590F8A9143}" sibTransId="{4A914B97-6876-48BD-BCC3-89965EA7350B}"/>
    <dgm:cxn modelId="{6210C28D-BB15-42D6-AE73-A955D41B2685}" type="presOf" srcId="{758B92F1-0362-4BCB-8685-3C600CB08853}" destId="{F8F85B0C-63CB-4F77-8A43-2A42665DD3FC}" srcOrd="0" destOrd="0" presId="urn:microsoft.com/office/officeart/2005/8/layout/radial4"/>
    <dgm:cxn modelId="{5AC8C1DF-5F6A-4C86-976B-C8CECF242EF2}" type="presOf" srcId="{5BDDD8EB-3B74-4000-A9E2-7078E68C6CA5}" destId="{541EC47E-DAB4-4306-8BD1-7EFE58B05F0C}" srcOrd="0" destOrd="0" presId="urn:microsoft.com/office/officeart/2005/8/layout/radial4"/>
    <dgm:cxn modelId="{58C5E104-E14E-451B-8235-65ED1EB19181}" srcId="{C956C1BD-C71F-4D51-B2E3-7239A96DD72B}" destId="{F46C7459-4C92-4C61-BAA7-C1C95A1A6725}" srcOrd="0" destOrd="0" parTransId="{63E21CD9-6EB0-4190-B65A-C168C16D05D8}" sibTransId="{28187343-C1CF-4547-89AB-6F25DD0D5354}"/>
    <dgm:cxn modelId="{04857291-2F12-433E-B9DD-B18E4AD07113}" srcId="{F46C7459-4C92-4C61-BAA7-C1C95A1A6725}" destId="{8FB33E12-0ED0-48CA-9B7D-87FEA0C94F14}" srcOrd="1" destOrd="0" parTransId="{758B92F1-0362-4BCB-8685-3C600CB08853}" sibTransId="{C7B93B2E-D972-413B-80C1-ADE8F47686EC}"/>
    <dgm:cxn modelId="{560BCB05-4F76-4BC8-B935-B789A5BD6E22}" type="presOf" srcId="{F4B33BA1-9F5F-49E8-83B8-9E590F8A9143}" destId="{1C7EA00E-395A-4FB8-A9BF-F79D04BFEFA9}" srcOrd="0" destOrd="0" presId="urn:microsoft.com/office/officeart/2005/8/layout/radial4"/>
    <dgm:cxn modelId="{263FCAD3-CBDB-4343-83CB-D62196430363}" type="presParOf" srcId="{E71152A9-7EB6-44BA-8000-460E9CCA1914}" destId="{022AC917-1272-4024-A1D2-15F875BA02A4}" srcOrd="0" destOrd="0" presId="urn:microsoft.com/office/officeart/2005/8/layout/radial4"/>
    <dgm:cxn modelId="{3EA8D970-5CDA-4449-9A4E-5510DE7FFD82}" type="presParOf" srcId="{E71152A9-7EB6-44BA-8000-460E9CCA1914}" destId="{CF17F0CB-88A4-480F-AB6F-39BE2BF7A76C}" srcOrd="1" destOrd="0" presId="urn:microsoft.com/office/officeart/2005/8/layout/radial4"/>
    <dgm:cxn modelId="{F69477A6-8E68-48FA-A93B-757D63C35BCD}" type="presParOf" srcId="{E71152A9-7EB6-44BA-8000-460E9CCA1914}" destId="{541EC47E-DAB4-4306-8BD1-7EFE58B05F0C}" srcOrd="2" destOrd="0" presId="urn:microsoft.com/office/officeart/2005/8/layout/radial4"/>
    <dgm:cxn modelId="{586CD21D-709C-4A1E-8C69-0D2F52395DCA}" type="presParOf" srcId="{E71152A9-7EB6-44BA-8000-460E9CCA1914}" destId="{F8F85B0C-63CB-4F77-8A43-2A42665DD3FC}" srcOrd="3" destOrd="0" presId="urn:microsoft.com/office/officeart/2005/8/layout/radial4"/>
    <dgm:cxn modelId="{F015979C-60D9-404D-9F1E-F8E56AFB5A3B}" type="presParOf" srcId="{E71152A9-7EB6-44BA-8000-460E9CCA1914}" destId="{5B76B09F-D261-43A9-93BF-024E32EE1610}" srcOrd="4" destOrd="0" presId="urn:microsoft.com/office/officeart/2005/8/layout/radial4"/>
    <dgm:cxn modelId="{2E7CF17F-8C34-467E-BF01-4B60B151BC0F}" type="presParOf" srcId="{E71152A9-7EB6-44BA-8000-460E9CCA1914}" destId="{1C7EA00E-395A-4FB8-A9BF-F79D04BFEFA9}" srcOrd="5" destOrd="0" presId="urn:microsoft.com/office/officeart/2005/8/layout/radial4"/>
    <dgm:cxn modelId="{C2DFB6F2-F6A6-4E27-AC90-D3E942EDB11B}" type="presParOf" srcId="{E71152A9-7EB6-44BA-8000-460E9CCA1914}" destId="{9F9F5977-B3D7-4361-9089-A87D38718E7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4CC1F-A377-4EC0-8176-1BFFCBD1384C}">
      <dsp:nvSpPr>
        <dsp:cNvPr id="0" name=""/>
        <dsp:cNvSpPr/>
      </dsp:nvSpPr>
      <dsp:spPr>
        <a:xfrm>
          <a:off x="0" y="127357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социальное обслуживание, социальная поддержка и защита граждан</a:t>
          </a:r>
          <a:endParaRPr lang="ru-RU" sz="2000" kern="1200" dirty="0"/>
        </a:p>
      </dsp:txBody>
      <dsp:txXfrm>
        <a:off x="0" y="127357"/>
        <a:ext cx="2644949" cy="1586970"/>
      </dsp:txXfrm>
    </dsp:sp>
    <dsp:sp modelId="{205296ED-4789-40EF-B291-59C3CDA36D95}">
      <dsp:nvSpPr>
        <dsp:cNvPr id="0" name=""/>
        <dsp:cNvSpPr/>
      </dsp:nvSpPr>
      <dsp:spPr>
        <a:xfrm>
          <a:off x="2909444" y="127357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охрана здоровья граждан, пропаганда здорового образа жизни</a:t>
          </a:r>
          <a:endParaRPr lang="ru-RU" sz="2000" kern="1200" dirty="0"/>
        </a:p>
      </dsp:txBody>
      <dsp:txXfrm>
        <a:off x="2909444" y="127357"/>
        <a:ext cx="2644949" cy="1586970"/>
      </dsp:txXfrm>
    </dsp:sp>
    <dsp:sp modelId="{59FB9E3F-CC75-48CC-9672-6892625E307A}">
      <dsp:nvSpPr>
        <dsp:cNvPr id="0" name=""/>
        <dsp:cNvSpPr/>
      </dsp:nvSpPr>
      <dsp:spPr>
        <a:xfrm>
          <a:off x="5818890" y="127357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молодёжных проектов</a:t>
          </a:r>
          <a:endParaRPr lang="ru-RU" sz="2000" kern="1200" dirty="0"/>
        </a:p>
      </dsp:txBody>
      <dsp:txXfrm>
        <a:off x="5818890" y="127357"/>
        <a:ext cx="2644949" cy="1586970"/>
      </dsp:txXfrm>
    </dsp:sp>
    <dsp:sp modelId="{D7C5BF38-5A11-42C1-B100-EB24D2280DD7}">
      <dsp:nvSpPr>
        <dsp:cNvPr id="0" name=""/>
        <dsp:cNvSpPr/>
      </dsp:nvSpPr>
      <dsp:spPr>
        <a:xfrm>
          <a:off x="0" y="1978823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проектов в области дополнительного образования и просвещения</a:t>
          </a:r>
          <a:endParaRPr lang="ru-RU" sz="2000" kern="1200" dirty="0"/>
        </a:p>
      </dsp:txBody>
      <dsp:txXfrm>
        <a:off x="0" y="1978823"/>
        <a:ext cx="2644949" cy="1586970"/>
      </dsp:txXfrm>
    </dsp:sp>
    <dsp:sp modelId="{983316FC-AC21-46AC-BE46-E214A0719F62}">
      <dsp:nvSpPr>
        <dsp:cNvPr id="0" name=""/>
        <dsp:cNvSpPr/>
      </dsp:nvSpPr>
      <dsp:spPr>
        <a:xfrm>
          <a:off x="2909445" y="1978823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поддержка проектов в области культуры и искусства</a:t>
          </a:r>
          <a:endParaRPr lang="ru-RU" sz="2000" kern="1200" dirty="0"/>
        </a:p>
      </dsp:txBody>
      <dsp:txXfrm>
        <a:off x="2909445" y="1978823"/>
        <a:ext cx="2644949" cy="1586970"/>
      </dsp:txXfrm>
    </dsp:sp>
    <dsp:sp modelId="{23457E29-A03C-401B-9BE9-E98F9137BA73}">
      <dsp:nvSpPr>
        <dsp:cNvPr id="0" name=""/>
        <dsp:cNvSpPr/>
      </dsp:nvSpPr>
      <dsp:spPr>
        <a:xfrm>
          <a:off x="5818890" y="1978823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защита прав                       и свобод человека             и гражданина</a:t>
          </a:r>
          <a:endParaRPr lang="ru-RU" sz="2000" kern="1200" dirty="0"/>
        </a:p>
      </dsp:txBody>
      <dsp:txXfrm>
        <a:off x="5818890" y="1978823"/>
        <a:ext cx="2644949" cy="1586970"/>
      </dsp:txXfrm>
    </dsp:sp>
    <dsp:sp modelId="{F628E03B-FCD0-4066-B013-7B99F7E74EEF}">
      <dsp:nvSpPr>
        <dsp:cNvPr id="0" name=""/>
        <dsp:cNvSpPr/>
      </dsp:nvSpPr>
      <dsp:spPr>
        <a:xfrm>
          <a:off x="0" y="3830288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охрана окружающей среды и защита животных</a:t>
          </a:r>
          <a:endParaRPr lang="ru-RU" sz="2000" kern="1200" dirty="0"/>
        </a:p>
      </dsp:txBody>
      <dsp:txXfrm>
        <a:off x="0" y="3830288"/>
        <a:ext cx="2644949" cy="1586970"/>
      </dsp:txXfrm>
    </dsp:sp>
    <dsp:sp modelId="{B816F959-5E77-461A-8D1E-85A21B918BBD}">
      <dsp:nvSpPr>
        <dsp:cNvPr id="0" name=""/>
        <dsp:cNvSpPr/>
      </dsp:nvSpPr>
      <dsp:spPr>
        <a:xfrm>
          <a:off x="2909444" y="3830288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развитие институтов гражданского общества</a:t>
          </a:r>
          <a:endParaRPr lang="ru-RU" sz="2000" kern="1200" dirty="0"/>
        </a:p>
      </dsp:txBody>
      <dsp:txXfrm>
        <a:off x="2909444" y="3830288"/>
        <a:ext cx="2644949" cy="1586970"/>
      </dsp:txXfrm>
    </dsp:sp>
    <dsp:sp modelId="{24F1ACAD-A5AC-403F-BD6C-916CABD2B1BF}">
      <dsp:nvSpPr>
        <dsp:cNvPr id="0" name=""/>
        <dsp:cNvSpPr/>
      </dsp:nvSpPr>
      <dsp:spPr>
        <a:xfrm>
          <a:off x="5818890" y="3830288"/>
          <a:ext cx="2644949" cy="15869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гражданско-патриотическое                и духовно-нравственное воспитание</a:t>
          </a:r>
          <a:endParaRPr lang="ru-RU" sz="2000" kern="1200" dirty="0"/>
        </a:p>
      </dsp:txBody>
      <dsp:txXfrm>
        <a:off x="5818890" y="3830288"/>
        <a:ext cx="2644949" cy="1586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AC917-1272-4024-A1D2-15F875BA02A4}">
      <dsp:nvSpPr>
        <dsp:cNvPr id="0" name=""/>
        <dsp:cNvSpPr/>
      </dsp:nvSpPr>
      <dsp:spPr>
        <a:xfrm>
          <a:off x="2513304" y="2793971"/>
          <a:ext cx="2318207" cy="2318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Эксперты</a:t>
          </a:r>
          <a:endParaRPr lang="ru-RU" sz="2700" kern="1200" dirty="0"/>
        </a:p>
      </dsp:txBody>
      <dsp:txXfrm>
        <a:off x="2852798" y="3133465"/>
        <a:ext cx="1639219" cy="1639219"/>
      </dsp:txXfrm>
    </dsp:sp>
    <dsp:sp modelId="{CF17F0CB-88A4-480F-AB6F-39BE2BF7A76C}">
      <dsp:nvSpPr>
        <dsp:cNvPr id="0" name=""/>
        <dsp:cNvSpPr/>
      </dsp:nvSpPr>
      <dsp:spPr>
        <a:xfrm rot="12900000">
          <a:off x="992725" y="2379197"/>
          <a:ext cx="1807466" cy="660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EC47E-DAB4-4306-8BD1-7EFE58B05F0C}">
      <dsp:nvSpPr>
        <dsp:cNvPr id="0" name=""/>
        <dsp:cNvSpPr/>
      </dsp:nvSpPr>
      <dsp:spPr>
        <a:xfrm>
          <a:off x="55015" y="1310263"/>
          <a:ext cx="2202297" cy="176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Представитель профильного ИОГВ</a:t>
          </a:r>
          <a:endParaRPr lang="ru-RU" sz="2000" kern="1200" dirty="0"/>
        </a:p>
      </dsp:txBody>
      <dsp:txXfrm>
        <a:off x="106617" y="1361865"/>
        <a:ext cx="2099093" cy="1658633"/>
      </dsp:txXfrm>
    </dsp:sp>
    <dsp:sp modelId="{F8F85B0C-63CB-4F77-8A43-2A42665DD3FC}">
      <dsp:nvSpPr>
        <dsp:cNvPr id="0" name=""/>
        <dsp:cNvSpPr/>
      </dsp:nvSpPr>
      <dsp:spPr>
        <a:xfrm rot="16200000">
          <a:off x="2768674" y="1454696"/>
          <a:ext cx="1807466" cy="660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6B09F-D261-43A9-93BF-024E32EE1610}">
      <dsp:nvSpPr>
        <dsp:cNvPr id="0" name=""/>
        <dsp:cNvSpPr/>
      </dsp:nvSpPr>
      <dsp:spPr>
        <a:xfrm>
          <a:off x="2571259" y="389"/>
          <a:ext cx="2202297" cy="176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Представитель общественности</a:t>
          </a:r>
          <a:endParaRPr lang="ru-RU" sz="2000" kern="1200" dirty="0"/>
        </a:p>
      </dsp:txBody>
      <dsp:txXfrm>
        <a:off x="2622861" y="51991"/>
        <a:ext cx="2099093" cy="1658633"/>
      </dsp:txXfrm>
    </dsp:sp>
    <dsp:sp modelId="{1C7EA00E-395A-4FB8-A9BF-F79D04BFEFA9}">
      <dsp:nvSpPr>
        <dsp:cNvPr id="0" name=""/>
        <dsp:cNvSpPr/>
      </dsp:nvSpPr>
      <dsp:spPr>
        <a:xfrm rot="19503132">
          <a:off x="4544607" y="2372165"/>
          <a:ext cx="1834521" cy="66068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F5977-B3D7-4361-9089-A87D38718E7F}">
      <dsp:nvSpPr>
        <dsp:cNvPr id="0" name=""/>
        <dsp:cNvSpPr/>
      </dsp:nvSpPr>
      <dsp:spPr>
        <a:xfrm>
          <a:off x="5112574" y="1296156"/>
          <a:ext cx="2202297" cy="17618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Внешний, независимый эксперт</a:t>
          </a:r>
          <a:endParaRPr lang="ru-RU" sz="2000" kern="1200" dirty="0"/>
        </a:p>
      </dsp:txBody>
      <dsp:txXfrm>
        <a:off x="5164176" y="1347758"/>
        <a:ext cx="2099093" cy="1658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8EE3-73DC-49D8-B9FF-AEE981C88EE2}" type="datetimeFigureOut">
              <a:rPr lang="ru-RU" smtClean="0"/>
              <a:pPr/>
              <a:t>23.10.2019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E4FC9-0BD3-400A-85EE-7D5EBB50F80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762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E4FC9-0BD3-400A-85EE-7D5EBB50F801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56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E4FC9-0BD3-400A-85EE-7D5EBB50F80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253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E4FC9-0BD3-400A-85EE-7D5EBB50F80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1856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pPr/>
              <a:t>Wednesday, October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pPr/>
              <a:t>Wednesday, October 23,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54"/>
            <a:ext cx="7072430" cy="1769753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5963632"/>
            <a:ext cx="2202830" cy="894393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523433"/>
            <a:ext cx="5492400" cy="10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769800"/>
            <a:ext cx="6132600" cy="41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341042" y="6182000"/>
            <a:ext cx="1764358" cy="4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r>
              <a:rPr lang="ru-RU" dirty="0" smtClean="0"/>
              <a:t>Центр развития 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1004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pPr/>
              <a:t>Wednesday, October 23,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Data" Target="../diagrams/data2.xml"/><Relationship Id="rId7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8596" y="571480"/>
            <a:ext cx="8458200" cy="285752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latin typeface="Arial" pitchFamily="34" charset="0"/>
                <a:cs typeface="Arial" pitchFamily="34" charset="0"/>
              </a:rPr>
              <a:t>Школа ТОС Ульяновской области</a:t>
            </a:r>
            <a:endParaRPr lang="ru-RU" sz="7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pgrants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00504"/>
            <a:ext cx="5287939" cy="1857388"/>
          </a:xfrm>
          <a:prstGeom prst="rect">
            <a:avLst/>
          </a:prstGeom>
        </p:spPr>
      </p:pic>
      <p:pic>
        <p:nvPicPr>
          <p:cNvPr id="6" name="Рисунок 5" descr="лого ТОС утвержденны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7991" y="4500570"/>
            <a:ext cx="3108179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3" y="101601"/>
            <a:ext cx="4129232" cy="29146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8749" y="18343"/>
            <a:ext cx="4259450" cy="29979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23" y="3472873"/>
            <a:ext cx="4211780" cy="3158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3674" y="3565238"/>
            <a:ext cx="4227942" cy="30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5878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4744" y="0"/>
            <a:ext cx="2194564" cy="1597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92"/>
          <a:stretch>
            <a:fillRect/>
          </a:stretch>
        </p:blipFill>
        <p:spPr>
          <a:xfrm>
            <a:off x="5778613" y="2403940"/>
            <a:ext cx="3214710" cy="3647274"/>
          </a:xfrm>
          <a:prstGeom prst="rect">
            <a:avLst/>
          </a:prstGeom>
          <a:effectLst>
            <a:glow rad="304800">
              <a:schemeClr val="accent1">
                <a:alpha val="23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16" y="1043062"/>
            <a:ext cx="5375520" cy="3700330"/>
          </a:xfrm>
        </p:spPr>
        <p:txBody>
          <a:bodyPr/>
          <a:lstStyle/>
          <a:p>
            <a:pPr algn="ctr"/>
            <a:r>
              <a:rPr lang="ru-RU" sz="3600" dirty="0" smtClean="0"/>
              <a:t>Концепция реализации «</a:t>
            </a:r>
            <a:r>
              <a:rPr lang="ru-RU" sz="3600" dirty="0" err="1" smtClean="0"/>
              <a:t>Грантовой</a:t>
            </a:r>
            <a:r>
              <a:rPr lang="ru-RU" sz="3600" dirty="0" smtClean="0"/>
              <a:t> политики» в Ульяновской области на 2020 год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3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48" y="223812"/>
            <a:ext cx="8715436" cy="900932"/>
          </a:xfrm>
        </p:spPr>
        <p:txBody>
          <a:bodyPr/>
          <a:lstStyle/>
          <a:p>
            <a:pPr algn="ctr"/>
            <a:r>
              <a:rPr lang="ru-RU" sz="3200" u="sng" dirty="0" smtClean="0"/>
              <a:t>Категории предоставления грантов</a:t>
            </a:r>
            <a:endParaRPr lang="ru-RU" sz="3200" u="sng" dirty="0"/>
          </a:p>
        </p:txBody>
      </p:sp>
      <p:sp>
        <p:nvSpPr>
          <p:cNvPr id="20" name="TextBox 19"/>
          <p:cNvSpPr txBox="1"/>
          <p:nvPr/>
        </p:nvSpPr>
        <p:spPr>
          <a:xfrm>
            <a:off x="3336647" y="1268760"/>
            <a:ext cx="540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300,00 тыс. рублей </a:t>
            </a:r>
            <a:r>
              <a:rPr lang="ru-RU" sz="2000" dirty="0"/>
              <a:t>– для </a:t>
            </a:r>
            <a:r>
              <a:rPr lang="ru-RU" sz="2000" dirty="0" err="1"/>
              <a:t>стартапов</a:t>
            </a:r>
            <a:r>
              <a:rPr lang="ru-RU" sz="2000" dirty="0"/>
              <a:t> </a:t>
            </a:r>
            <a:r>
              <a:rPr lang="ru-RU" sz="2000" dirty="0" smtClean="0"/>
              <a:t>                  в </a:t>
            </a:r>
            <a:r>
              <a:rPr lang="ru-RU" sz="2000" dirty="0"/>
              <a:t>социальной сфере с опытом работы </a:t>
            </a:r>
            <a:r>
              <a:rPr lang="ru-RU" sz="2000" dirty="0" smtClean="0"/>
              <a:t>          от </a:t>
            </a:r>
            <a:r>
              <a:rPr lang="ru-RU" sz="2000" dirty="0"/>
              <a:t>полугода до двух лет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b="1" dirty="0"/>
              <a:t>500, 00 тыс. рублей </a:t>
            </a:r>
            <a:r>
              <a:rPr lang="ru-RU" sz="2000" dirty="0"/>
              <a:t>– для СО НКО </a:t>
            </a:r>
            <a:r>
              <a:rPr lang="ru-RU" sz="2000" dirty="0" smtClean="0"/>
              <a:t>                  и </a:t>
            </a:r>
            <a:r>
              <a:rPr lang="ru-RU" sz="2000" dirty="0"/>
              <a:t>фондов с опытом работы более двух лет, чей объём </a:t>
            </a:r>
            <a:r>
              <a:rPr lang="ru-RU" sz="2000" dirty="0" err="1"/>
              <a:t>софинансирования</a:t>
            </a:r>
            <a:r>
              <a:rPr lang="ru-RU" sz="2000" dirty="0"/>
              <a:t> </a:t>
            </a:r>
            <a:r>
              <a:rPr lang="ru-RU" sz="2000" dirty="0" smtClean="0"/>
              <a:t>  на </a:t>
            </a:r>
            <a:r>
              <a:rPr lang="ru-RU" sz="2000" dirty="0"/>
              <a:t>реализацию проекта должен составлять пять процентов от общего бюджета проекта</a:t>
            </a:r>
            <a:r>
              <a:rPr lang="ru-RU" sz="2000" dirty="0" smtClean="0"/>
              <a:t>;</a:t>
            </a:r>
          </a:p>
          <a:p>
            <a:endParaRPr lang="ru-RU" sz="2000" dirty="0"/>
          </a:p>
          <a:p>
            <a:r>
              <a:rPr lang="ru-RU" sz="2000" b="1" dirty="0"/>
              <a:t>700, 00 тыс. рублей </a:t>
            </a:r>
            <a:r>
              <a:rPr lang="ru-RU" sz="2000" dirty="0"/>
              <a:t>– для СО НКО </a:t>
            </a:r>
            <a:r>
              <a:rPr lang="ru-RU" sz="2000" dirty="0" smtClean="0"/>
              <a:t>                   и фондов </a:t>
            </a:r>
            <a:r>
              <a:rPr lang="ru-RU" sz="2000" dirty="0"/>
              <a:t>с опытом работы более двух лет, чей объём </a:t>
            </a:r>
            <a:r>
              <a:rPr lang="ru-RU" sz="2000" dirty="0" err="1"/>
              <a:t>софинансирования</a:t>
            </a:r>
            <a:r>
              <a:rPr lang="ru-RU" sz="2000" dirty="0"/>
              <a:t> </a:t>
            </a:r>
            <a:r>
              <a:rPr lang="ru-RU" sz="2000" dirty="0" smtClean="0"/>
              <a:t>   на </a:t>
            </a:r>
            <a:r>
              <a:rPr lang="ru-RU" sz="2000" dirty="0"/>
              <a:t>реализацию проекта должен составлять десять процентов от общего бюджета проекта. </a:t>
            </a:r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2631952" y="1772816"/>
            <a:ext cx="428628" cy="37862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250285"/>
            <a:ext cx="2357430" cy="235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48" y="-459052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err="1" smtClean="0"/>
              <a:t>Грантовые</a:t>
            </a:r>
            <a:r>
              <a:rPr lang="ru-RU" sz="3200" u="sng" dirty="0" smtClean="0"/>
              <a:t> направления:</a:t>
            </a:r>
            <a:endParaRPr lang="ru-RU" sz="3200" u="sng" dirty="0"/>
          </a:p>
        </p:txBody>
      </p: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xmlns="" val="1298360578"/>
              </p:ext>
            </p:extLst>
          </p:nvPr>
        </p:nvGraphicFramePr>
        <p:xfrm>
          <a:off x="467544" y="980728"/>
          <a:ext cx="84638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58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8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1224136"/>
          </a:xfrm>
        </p:spPr>
        <p:txBody>
          <a:bodyPr/>
          <a:lstStyle/>
          <a:p>
            <a:r>
              <a:rPr lang="ru-RU" sz="3200" u="sng" dirty="0" smtClean="0"/>
              <a:t>Критерии оценки проектных заявок, подаваемых на конкурс для СО НКО</a:t>
            </a:r>
            <a:endParaRPr lang="ru-RU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841654" y="1983418"/>
            <a:ext cx="43650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700" dirty="0"/>
              <a:t>А</a:t>
            </a:r>
            <a:r>
              <a:rPr lang="ru-RU" sz="1700" dirty="0" smtClean="0"/>
              <a:t>ктуальность </a:t>
            </a:r>
            <a:r>
              <a:rPr lang="ru-RU" sz="1700" dirty="0"/>
              <a:t>и социальная значимость проекта, в том </a:t>
            </a:r>
            <a:r>
              <a:rPr lang="ru-RU" sz="1700" dirty="0" smtClean="0"/>
              <a:t>числе соответствие содержания проекта национальным проектов в соответствии с </a:t>
            </a:r>
            <a:r>
              <a:rPr lang="ru-RU" sz="1700" dirty="0"/>
              <a:t>конкурсным </a:t>
            </a:r>
            <a:r>
              <a:rPr lang="ru-RU" sz="1700" dirty="0" smtClean="0"/>
              <a:t>направлением;</a:t>
            </a:r>
            <a:endParaRPr lang="ru-RU" sz="1700" dirty="0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3243216" y="1983418"/>
            <a:ext cx="428628" cy="41679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95b282e4bc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51" y="2470658"/>
            <a:ext cx="3128818" cy="2765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1654" y="3421368"/>
            <a:ext cx="4435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/>
              <a:t>Л</a:t>
            </a:r>
            <a:r>
              <a:rPr lang="ru-RU" dirty="0" smtClean="0"/>
              <a:t>огическая </a:t>
            </a:r>
            <a:r>
              <a:rPr lang="ru-RU" dirty="0"/>
              <a:t>связность и реализуемость проекта, соответствие мероприятий проекты его целям, задачам и ожидаемым </a:t>
            </a:r>
            <a:r>
              <a:rPr lang="ru-RU" dirty="0" smtClean="0"/>
              <a:t>результатам;</a:t>
            </a:r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46768" y="48691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Соотношение </a:t>
            </a:r>
            <a:r>
              <a:rPr lang="ru-RU" dirty="0"/>
              <a:t>планируемых расходов на реализацию проекта и его ожидаемых результатов, адекватность, измеримость и достижимость таких </a:t>
            </a:r>
            <a:r>
              <a:rPr lang="ru-RU" dirty="0" smtClean="0"/>
              <a:t>результатов;</a:t>
            </a:r>
          </a:p>
        </p:txBody>
      </p:sp>
    </p:spTree>
    <p:extLst>
      <p:ext uri="{BB962C8B-B14F-4D97-AF65-F5344CB8AC3E}">
        <p14:creationId xmlns:p14="http://schemas.microsoft.com/office/powerpoint/2010/main" xmlns="" val="358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3884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1224136"/>
          </a:xfrm>
        </p:spPr>
        <p:txBody>
          <a:bodyPr/>
          <a:lstStyle/>
          <a:p>
            <a:r>
              <a:rPr lang="ru-RU" sz="3200" u="sng" dirty="0" smtClean="0"/>
              <a:t>Критерии оценки проектных заявок, подаваемых на конкурс для СО НКО</a:t>
            </a:r>
            <a:endParaRPr lang="ru-RU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841654" y="1983418"/>
            <a:ext cx="43650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Р</a:t>
            </a:r>
            <a:r>
              <a:rPr lang="ru-RU" sz="2000" dirty="0" smtClean="0"/>
              <a:t>еалистичность </a:t>
            </a:r>
            <a:r>
              <a:rPr lang="ru-RU" sz="2000" dirty="0"/>
              <a:t>бюджета </a:t>
            </a:r>
            <a:r>
              <a:rPr lang="ru-RU" sz="2000" dirty="0" smtClean="0"/>
              <a:t>проекта             </a:t>
            </a:r>
            <a:r>
              <a:rPr lang="ru-RU" sz="2000" dirty="0"/>
              <a:t>и обоснованность планируемых расходов на реализацию </a:t>
            </a:r>
            <a:r>
              <a:rPr lang="ru-RU" sz="2000" dirty="0" smtClean="0"/>
              <a:t>проекта;,</a:t>
            </a:r>
            <a:endParaRPr lang="ru-RU" sz="2000" dirty="0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3243216" y="1983418"/>
            <a:ext cx="428628" cy="41679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95b282e4bc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51" y="2470658"/>
            <a:ext cx="3128818" cy="2765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41654" y="3191875"/>
            <a:ext cx="44351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/>
              <a:t>О</a:t>
            </a:r>
            <a:r>
              <a:rPr lang="ru-RU" sz="2000" dirty="0" smtClean="0"/>
              <a:t>пыт </a:t>
            </a:r>
            <a:r>
              <a:rPr lang="ru-RU" sz="2000" dirty="0"/>
              <a:t>организации по успешной реализации проектов                             по соответствующему направлению </a:t>
            </a:r>
            <a:r>
              <a:rPr lang="ru-RU" sz="2000" dirty="0" smtClean="0"/>
              <a:t>деятельности;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80729" y="4654051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С</a:t>
            </a:r>
            <a:r>
              <a:rPr lang="ru-RU" sz="2000" dirty="0" smtClean="0"/>
              <a:t>оответствие </a:t>
            </a:r>
            <a:r>
              <a:rPr lang="ru-RU" sz="2000" dirty="0"/>
              <a:t>опыта и компетенций команды проекта планируемой </a:t>
            </a:r>
            <a:r>
              <a:rPr lang="ru-RU" sz="2000" dirty="0" smtClean="0"/>
              <a:t>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xmlns="" val="243474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03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1224136"/>
          </a:xfrm>
        </p:spPr>
        <p:txBody>
          <a:bodyPr/>
          <a:lstStyle/>
          <a:p>
            <a:r>
              <a:rPr lang="ru-RU" sz="3200" u="sng" dirty="0" smtClean="0"/>
              <a:t>Критерии оценки проектных заявок, подаваемых на конкурс для СО НКО</a:t>
            </a:r>
            <a:endParaRPr lang="ru-RU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807405" y="2521980"/>
            <a:ext cx="43650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Информационная </a:t>
            </a:r>
            <a:r>
              <a:rPr lang="ru-RU" sz="2200" dirty="0"/>
              <a:t>открытость </a:t>
            </a:r>
            <a:r>
              <a:rPr lang="ru-RU" sz="2200" dirty="0" smtClean="0"/>
              <a:t>организации;</a:t>
            </a:r>
            <a:endParaRPr lang="ru-RU" sz="2200" dirty="0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3243216" y="1983418"/>
            <a:ext cx="428628" cy="41679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595b282e4bc3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251" y="2470658"/>
            <a:ext cx="3128818" cy="27658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69185" y="4089223"/>
            <a:ext cx="4435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/>
              <a:t>П</a:t>
            </a:r>
            <a:r>
              <a:rPr lang="ru-RU" sz="2400" dirty="0" smtClean="0"/>
              <a:t>резентационная </a:t>
            </a:r>
            <a:r>
              <a:rPr lang="ru-RU" sz="2400" dirty="0"/>
              <a:t>защита </a:t>
            </a:r>
            <a:r>
              <a:rPr lang="ru-RU" sz="2400" dirty="0" smtClean="0"/>
              <a:t>проекта.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6822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503" y="0"/>
            <a:ext cx="9144000" cy="6858000"/>
          </a:xfrm>
          <a:prstGeom prst="rect">
            <a:avLst/>
          </a:prstGeom>
        </p:spPr>
      </p:pic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394047588"/>
              </p:ext>
            </p:extLst>
          </p:nvPr>
        </p:nvGraphicFramePr>
        <p:xfrm>
          <a:off x="1043608" y="764704"/>
          <a:ext cx="734481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Рисунок 11" descr="expertLib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9552" y="4365104"/>
            <a:ext cx="2463560" cy="17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77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486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smtClean="0"/>
              <a:t>Публичная защита проектов</a:t>
            </a:r>
            <a:endParaRPr lang="ru-RU" sz="3200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285720" y="22145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Презентационная </a:t>
            </a:r>
          </a:p>
          <a:p>
            <a:pPr lvl="0"/>
            <a:r>
              <a:rPr lang="ru-RU" dirty="0" smtClean="0"/>
              <a:t>защита проекта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619597" y="2060848"/>
            <a:ext cx="402436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9 – 10  баллов организация получит, если проект  презентован на высоком уровне, раскрыта логика проекта, на все вопросы экспертов даны четкие лаконичные ответы.  Представленные слайды, иллюстрации, </a:t>
            </a:r>
            <a:r>
              <a:rPr lang="ru-RU" sz="1600" dirty="0" err="1" smtClean="0"/>
              <a:t>инфографика</a:t>
            </a:r>
            <a:r>
              <a:rPr lang="ru-RU" sz="1600" dirty="0" smtClean="0"/>
              <a:t>, факты полностью раскрывают суть проекта. 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Исходя из этого критерия, ясно, что публичная  защита проекта является обязательной для всех участников конкурса. В защите проекта </a:t>
            </a:r>
            <a:r>
              <a:rPr lang="ru-RU" sz="1600" dirty="0" err="1" smtClean="0"/>
              <a:t>очно</a:t>
            </a:r>
            <a:r>
              <a:rPr lang="ru-RU" sz="1600" dirty="0" smtClean="0"/>
              <a:t> принимают участие профильные эксперты из Ульяновской области, а также эксперты из других регионов России посредством </a:t>
            </a:r>
            <a:r>
              <a:rPr lang="ru-RU" sz="1600" dirty="0" err="1" smtClean="0"/>
              <a:t>видеотрансляции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29" name="Правая фигурная скобка 28"/>
          <p:cNvSpPr/>
          <p:nvPr/>
        </p:nvSpPr>
        <p:spPr>
          <a:xfrm>
            <a:off x="4071934" y="2285992"/>
            <a:ext cx="428628" cy="37862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449486"/>
            <a:ext cx="3737441" cy="193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48" y="51198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smtClean="0"/>
              <a:t>Сайт для приёма заявок</a:t>
            </a:r>
            <a:endParaRPr lang="ru-RU" sz="3200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276872"/>
            <a:ext cx="842493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92"/>
          <a:stretch>
            <a:fillRect/>
          </a:stretch>
        </p:blipFill>
        <p:spPr>
          <a:xfrm>
            <a:off x="107504" y="692142"/>
            <a:ext cx="4824536" cy="5473715"/>
          </a:xfrm>
          <a:prstGeom prst="rect">
            <a:avLst/>
          </a:prstGeom>
          <a:effectLst>
            <a:glow rad="304800">
              <a:schemeClr val="accent1">
                <a:alpha val="23000"/>
              </a:schemeClr>
            </a:glow>
            <a:softEdge rad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280024" cy="2610536"/>
          </a:xfrm>
        </p:spPr>
        <p:txBody>
          <a:bodyPr/>
          <a:lstStyle/>
          <a:p>
            <a:pPr algn="r"/>
            <a:r>
              <a:rPr lang="ru-RU" sz="3600" dirty="0" smtClean="0"/>
              <a:t>О мерах поддержки НКО</a:t>
            </a:r>
            <a:br>
              <a:rPr lang="ru-RU" sz="3600" dirty="0" smtClean="0"/>
            </a:br>
            <a:r>
              <a:rPr lang="ru-RU" sz="3200" dirty="0" smtClean="0"/>
              <a:t>мероприятия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текущие конкурсы</a:t>
            </a:r>
            <a:br>
              <a:rPr lang="ru-RU" sz="3200" dirty="0" smtClean="0"/>
            </a:br>
            <a:r>
              <a:rPr lang="ru-RU" sz="3200" dirty="0" smtClean="0"/>
              <a:t>новая концепция </a:t>
            </a:r>
            <a:r>
              <a:rPr lang="ru-RU" sz="3200" dirty="0" err="1" smtClean="0"/>
              <a:t>грантовой</a:t>
            </a:r>
            <a:r>
              <a:rPr lang="ru-RU" sz="3200" dirty="0" smtClean="0"/>
              <a:t> политики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214282" y="5429264"/>
            <a:ext cx="8706698" cy="102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Центр развития НКО при Общественной палате Ульяновской области</a:t>
            </a:r>
          </a:p>
          <a:p>
            <a:pPr lvl="0" algn="ctr">
              <a:spcBef>
                <a:spcPct val="0"/>
              </a:spcBef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Шпоркина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Елена Михайловна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https://opuo.ru/nko/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67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214282" y="-24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smtClean="0"/>
              <a:t>РЕГИОНАЛЬНЫЕ КОНКУРСЫ </a:t>
            </a:r>
            <a:endParaRPr lang="ru-RU" sz="3200" u="sn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700808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1 этап.  Январь  </a:t>
            </a:r>
            <a:r>
              <a:rPr lang="ru-RU" sz="4000" dirty="0"/>
              <a:t>2020 года на сумму 25 млн. рублей. Победители будут определены в марте. </a:t>
            </a:r>
            <a:endParaRPr lang="ru-RU" sz="4000" dirty="0" smtClean="0"/>
          </a:p>
          <a:p>
            <a:r>
              <a:rPr lang="ru-RU" sz="4000" dirty="0"/>
              <a:t>2</a:t>
            </a:r>
            <a:r>
              <a:rPr lang="ru-RU" sz="4000" dirty="0" smtClean="0"/>
              <a:t> </a:t>
            </a:r>
            <a:r>
              <a:rPr lang="ru-RU" sz="4000" dirty="0"/>
              <a:t>этап будет объявлен  в мае на сумму 15 млн</a:t>
            </a:r>
            <a:r>
              <a:rPr lang="ru-RU" sz="4000" dirty="0" smtClean="0"/>
              <a:t>. рублей</a:t>
            </a:r>
            <a:r>
              <a:rPr lang="ru-RU" sz="4000" dirty="0"/>
              <a:t>, победители определятся в июле 2020 года. </a:t>
            </a:r>
          </a:p>
        </p:txBody>
      </p:sp>
    </p:spTree>
    <p:extLst>
      <p:ext uri="{BB962C8B-B14F-4D97-AF65-F5344CB8AC3E}">
        <p14:creationId xmlns:p14="http://schemas.microsoft.com/office/powerpoint/2010/main" xmlns="" val="8279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214282" y="-24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smtClean="0"/>
              <a:t>Гражданский форум</a:t>
            </a:r>
            <a:endParaRPr lang="ru-RU" sz="3200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1628800"/>
            <a:ext cx="367240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Наиболее активные исполнители конкурсов будут включены в составы Общественных советов при ИОГВ, что позволит непрерывно привлекать новых гражданских активистов, и развивать сотрудничество между обществом и государством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806" y="2159747"/>
            <a:ext cx="2940090" cy="2538505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>
            <a:off x="4030782" y="1535892"/>
            <a:ext cx="428628" cy="378621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7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" y="0"/>
            <a:ext cx="9144000" cy="6858000"/>
          </a:xfrm>
          <a:prstGeom prst="rect">
            <a:avLst/>
          </a:prstGeom>
        </p:spPr>
      </p:pic>
      <p:sp>
        <p:nvSpPr>
          <p:cNvPr id="27" name="Заголовок 1"/>
          <p:cNvSpPr>
            <a:spLocks noGrp="1"/>
          </p:cNvSpPr>
          <p:nvPr>
            <p:ph type="ctrTitle"/>
          </p:nvPr>
        </p:nvSpPr>
        <p:spPr>
          <a:xfrm>
            <a:off x="214282" y="-24"/>
            <a:ext cx="8715436" cy="1224136"/>
          </a:xfrm>
        </p:spPr>
        <p:txBody>
          <a:bodyPr/>
          <a:lstStyle/>
          <a:p>
            <a:pPr algn="ctr"/>
            <a:r>
              <a:rPr lang="ru-RU" sz="3200" u="sng" dirty="0" smtClean="0"/>
              <a:t>Гражданский форум</a:t>
            </a:r>
            <a:endParaRPr lang="ru-RU" sz="3200" u="sng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790075" y="1340768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Гражданский форум позволит не только обменяться опытом представителям некоммерческих организаций, но и получить дальнейшее развитие. Будут рассматриваться возможности для организаций, получивших гранты два-три раза, в оказании содействия для перехода </a:t>
            </a:r>
            <a:r>
              <a:rPr lang="ru-RU" dirty="0" smtClean="0"/>
              <a:t>                   в </a:t>
            </a:r>
            <a:r>
              <a:rPr lang="ru-RU" dirty="0"/>
              <a:t>поставщиков социально-полезных услуг, переход </a:t>
            </a:r>
            <a:r>
              <a:rPr lang="ru-RU" dirty="0" smtClean="0"/>
              <a:t>                    в </a:t>
            </a:r>
            <a:r>
              <a:rPr lang="ru-RU" dirty="0"/>
              <a:t>категорию социального </a:t>
            </a:r>
            <a:r>
              <a:rPr lang="ru-RU" dirty="0" smtClean="0"/>
              <a:t>бизнеса </a:t>
            </a:r>
            <a:r>
              <a:rPr lang="ru-RU" dirty="0"/>
              <a:t>и получения постоянного финансирования в виде прямых субсидий.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142" y="1916832"/>
            <a:ext cx="394745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020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964" y="188640"/>
            <a:ext cx="8712072" cy="1089794"/>
          </a:xfrm>
        </p:spPr>
        <p:txBody>
          <a:bodyPr/>
          <a:lstStyle/>
          <a:p>
            <a:pPr algn="ctr"/>
            <a:r>
              <a:rPr lang="ru-RU" sz="3600" dirty="0"/>
              <a:t>График Декады НКО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994143"/>
              </p:ext>
            </p:extLst>
          </p:nvPr>
        </p:nvGraphicFramePr>
        <p:xfrm>
          <a:off x="323529" y="764705"/>
          <a:ext cx="8640960" cy="5775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3710"/>
                <a:gridCol w="7227250"/>
              </a:tblGrid>
              <a:tr h="218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22.10.2019 </a:t>
                      </a: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Лаборатория  «Инновации в НКО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3744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800" dirty="0" smtClean="0">
                          <a:effectLst/>
                          <a:latin typeface="+mj-lt"/>
                        </a:rPr>
                        <a:t>23.10.2019</a:t>
                      </a:r>
                      <a:endParaRPr lang="ru-RU" sz="1600" dirty="0">
                        <a:effectLst/>
                        <a:latin typeface="+mj-lt"/>
                      </a:endParaRPr>
                    </a:p>
                  </a:txBody>
                  <a:tcPr marL="45625" marR="456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800" dirty="0">
                          <a:effectLst/>
                          <a:latin typeface="+mj-lt"/>
                        </a:rPr>
                        <a:t> «Правовые и концептуальные основы местного самоуправления. Значение ТОС для территории и жителей. Перспективы развития».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5625" marR="45625" marT="0" marB="0"/>
                </a:tc>
              </a:tr>
              <a:tr h="75417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+mj-lt"/>
                        </a:rPr>
                        <a:t>23.10.2019</a:t>
                      </a:r>
                      <a:endParaRPr lang="ru-RU" sz="1600" dirty="0"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+mj-lt"/>
                        </a:rPr>
                        <a:t>«День отрытых дверей» в Министерстве  семейной,  демографической политики и социального благополучия  Ульяновской области</a:t>
                      </a:r>
                      <a:endParaRPr lang="ru-RU" sz="1600" b="1" dirty="0">
                        <a:latin typeface="+mj-lt"/>
                      </a:endParaRPr>
                    </a:p>
                  </a:txBody>
                  <a:tcPr marL="68580" marR="68580" marT="0" marB="0"/>
                </a:tc>
              </a:tr>
              <a:tr h="247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24.10.2019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«Живая  энциклопедия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» (выезд в Димитровград) </a:t>
                      </a:r>
                      <a:endParaRPr lang="ru-RU" sz="16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6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24.10.2019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«День отрытых дверей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» в  Агентстве 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по развитию человеческого потенциала</a:t>
                      </a:r>
                    </a:p>
                  </a:txBody>
                  <a:tcPr marL="68580" marR="68580" marT="0" marB="0"/>
                </a:tc>
              </a:tr>
              <a:tr h="38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25.10.2019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"Участие СО НКО в закупках товаров, работ и услуг для государственных и муниципальных нужд</a:t>
                      </a:r>
                      <a:r>
                        <a:rPr lang="ru-RU" sz="16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"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62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28.10.2019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Семинар «От идеи к проекту»</a:t>
                      </a:r>
                    </a:p>
                  </a:txBody>
                  <a:tcPr marL="68580" marR="68580" marT="0" marB="0"/>
                </a:tc>
              </a:tr>
              <a:tr h="62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29.10.2019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Семинар для НКО «Секреты  побед»</a:t>
                      </a:r>
                    </a:p>
                  </a:txBody>
                  <a:tcPr marL="68580" marR="68580" marT="0" marB="0"/>
                </a:tc>
              </a:tr>
              <a:tr h="62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30.10.2019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Семинар-практикум "</a:t>
                      </a:r>
                      <a:r>
                        <a:rPr lang="ru-RU" sz="1600" b="1" dirty="0" err="1">
                          <a:effectLst/>
                          <a:latin typeface="+mj-lt"/>
                          <a:ea typeface="Calibri"/>
                          <a:cs typeface="Times New Roman"/>
                        </a:rPr>
                        <a:t>Видеоконтент</a:t>
                      </a: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 в работе НКО"</a:t>
                      </a:r>
                    </a:p>
                  </a:txBody>
                  <a:tcPr marL="68580" marR="68580" marT="0" marB="0"/>
                </a:tc>
              </a:tr>
              <a:tr h="6243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05.</a:t>
                      </a:r>
                      <a:r>
                        <a:rPr lang="ru-RU" sz="1600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11.2019 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«Гражданский бал»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День общественника Ульяновской области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5" name="Picture 1" descr="F:\Декада НКО\Dekada-450x38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60648"/>
            <a:ext cx="109414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90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021600"/>
          </a:xfrm>
        </p:spPr>
        <p:txBody>
          <a:bodyPr/>
          <a:lstStyle/>
          <a:p>
            <a:r>
              <a:rPr lang="ru-RU" sz="2400" dirty="0" smtClean="0"/>
              <a:t>Конкурсы  для </a:t>
            </a:r>
            <a:r>
              <a:rPr lang="ru-RU" sz="2400" dirty="0"/>
              <a:t> </a:t>
            </a:r>
            <a:r>
              <a:rPr lang="ru-RU" sz="2400" dirty="0" smtClean="0"/>
              <a:t>некоммерческих организаций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9532" y="1628800"/>
            <a:ext cx="8424936" cy="46085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Муниципальные конкурсы  </a:t>
            </a:r>
          </a:p>
          <a:p>
            <a:r>
              <a:rPr lang="ru-RU" sz="2400" dirty="0" smtClean="0"/>
              <a:t>Региональные конкурсы (2 в год) на предоставления субсидий для СО НКО </a:t>
            </a:r>
          </a:p>
          <a:p>
            <a:r>
              <a:rPr lang="ru-RU" sz="2400" dirty="0"/>
              <a:t>Региональный конкурс проектов в сфере укрепления гражданского единства и гармонизации межнациональных отношений </a:t>
            </a:r>
            <a:endParaRPr lang="ru-RU" sz="2400" dirty="0" smtClean="0"/>
          </a:p>
          <a:p>
            <a:r>
              <a:rPr lang="ru-RU" sz="2400" dirty="0" smtClean="0"/>
              <a:t>Конкурс Фонда президентских грантов</a:t>
            </a:r>
          </a:p>
          <a:p>
            <a:r>
              <a:rPr lang="ru-RU" sz="2400" dirty="0" smtClean="0"/>
              <a:t>Конкурсы частных и корпоративных фондов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9186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Где информация о конкурсах? </a:t>
            </a:r>
            <a:endParaRPr lang="ru-R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3547"/>
            <a:ext cx="10009112" cy="724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267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095600" cy="288032"/>
          </a:xfrm>
        </p:spPr>
        <p:txBody>
          <a:bodyPr/>
          <a:lstStyle/>
          <a:p>
            <a:pPr algn="ctr"/>
            <a:r>
              <a:rPr lang="ru-RU" sz="3600" dirty="0" smtClean="0"/>
              <a:t>ТЕКУЩИЕ КОНКУРСЫ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532" y="1196752"/>
            <a:ext cx="853294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000" b="1" dirty="0" smtClean="0"/>
              <a:t>Конкурс </a:t>
            </a:r>
            <a:r>
              <a:rPr lang="ru-RU" sz="2000" b="1" dirty="0"/>
              <a:t>социально-значимых просветительских проектов для старшего поколения «Серебряный возраст</a:t>
            </a:r>
            <a:r>
              <a:rPr lang="ru-RU" sz="2000" b="1" dirty="0" smtClean="0"/>
              <a:t>»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Цель </a:t>
            </a:r>
            <a:r>
              <a:rPr lang="ru-RU" sz="2000" b="1" dirty="0"/>
              <a:t>Конкурса</a:t>
            </a:r>
            <a:r>
              <a:rPr lang="ru-RU" sz="2000" dirty="0"/>
              <a:t>: поддержка инициатив, направленных на решение задач, связанных с повышением качества жизни старшего поколения в местных сообществах.</a:t>
            </a:r>
          </a:p>
          <a:p>
            <a:r>
              <a:rPr lang="ru-RU" sz="2000" b="1" dirty="0"/>
              <a:t>Благотворитель: </a:t>
            </a:r>
            <a:r>
              <a:rPr lang="ru-RU" sz="2000" dirty="0"/>
              <a:t>АО «Райффайзенбанк».</a:t>
            </a:r>
          </a:p>
          <a:p>
            <a:r>
              <a:rPr lang="ru-RU" sz="2000" b="1" dirty="0"/>
              <a:t>Организатор Конкурса: </a:t>
            </a:r>
            <a:r>
              <a:rPr lang="ru-RU" sz="2000" dirty="0"/>
              <a:t>Благотворительный фонд «Хорошие истории» (г. Самара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Конкурс </a:t>
            </a:r>
            <a:r>
              <a:rPr lang="ru-RU" sz="2000" dirty="0"/>
              <a:t>проводится на территории Российской Федерации.</a:t>
            </a:r>
          </a:p>
          <a:p>
            <a:r>
              <a:rPr lang="ru-RU" sz="2000" dirty="0"/>
              <a:t>Участники Конкурса:</a:t>
            </a:r>
            <a:br>
              <a:rPr lang="ru-RU" sz="2000" dirty="0"/>
            </a:br>
            <a:r>
              <a:rPr lang="ru-RU" sz="2000" dirty="0"/>
              <a:t>Российские некоммерческие организации (в </a:t>
            </a:r>
            <a:r>
              <a:rPr lang="ru-RU" sz="2000" dirty="0" err="1"/>
              <a:t>т.ч</a:t>
            </a:r>
            <a:r>
              <a:rPr lang="ru-RU" sz="2000" dirty="0"/>
              <a:t>. государственные и муниципальные, органы территориального общественного самоуправления), зарегистрированные и осуществляющие свою деятельность на территории Российской Федерации</a:t>
            </a:r>
            <a:r>
              <a:rPr lang="ru-RU" sz="2000" dirty="0" smtClean="0"/>
              <a:t>.</a:t>
            </a:r>
          </a:p>
          <a:p>
            <a:r>
              <a:rPr lang="ru-RU" sz="2000" b="1" dirty="0" smtClean="0"/>
              <a:t>Максимальный </a:t>
            </a:r>
            <a:r>
              <a:rPr lang="ru-RU" sz="2000" b="1" dirty="0"/>
              <a:t>размер финансирования одного проекта до 100 000 руб.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34733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20688"/>
            <a:ext cx="6095600" cy="288032"/>
          </a:xfrm>
        </p:spPr>
        <p:txBody>
          <a:bodyPr/>
          <a:lstStyle/>
          <a:p>
            <a:pPr algn="ctr"/>
            <a:r>
              <a:rPr lang="ru-RU" sz="3600" dirty="0" smtClean="0"/>
              <a:t>ТЕКУЩИЕ КОНКУРСЫ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578645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51613"/>
            <a:ext cx="828092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Сроки проведения Конкурса:</a:t>
            </a:r>
            <a:endParaRPr lang="ru-RU" sz="2400" dirty="0"/>
          </a:p>
          <a:p>
            <a:r>
              <a:rPr lang="ru-RU" sz="2400" dirty="0"/>
              <a:t>Объявление о конкурсе </a:t>
            </a:r>
            <a:r>
              <a:rPr lang="ru-RU" sz="2400" b="1" dirty="0"/>
              <a:t>–</a:t>
            </a:r>
            <a:r>
              <a:rPr lang="ru-RU" sz="2400" dirty="0"/>
              <a:t> 01 октября 2019 г.</a:t>
            </a:r>
          </a:p>
          <a:p>
            <a:r>
              <a:rPr lang="ru-RU" sz="2400" dirty="0"/>
              <a:t>Консультирование по подготовке проектов на Конкурс: 01 октября 2019 г. – 17 декабря 2019 г.</a:t>
            </a:r>
          </a:p>
          <a:p>
            <a:r>
              <a:rPr lang="ru-RU" sz="2400" b="1" dirty="0"/>
              <a:t>Окончание приема заявок – 17 декабря 2019 г.</a:t>
            </a:r>
            <a:endParaRPr lang="ru-RU" sz="2400" dirty="0"/>
          </a:p>
          <a:p>
            <a:r>
              <a:rPr lang="ru-RU" sz="2400" dirty="0"/>
              <a:t>Объявление результатов </a:t>
            </a:r>
            <a:r>
              <a:rPr lang="ru-RU" sz="2400" b="1" dirty="0"/>
              <a:t>–</a:t>
            </a:r>
            <a:r>
              <a:rPr lang="ru-RU" sz="2400" dirty="0"/>
              <a:t> не ранее 01 марта 2020 г.</a:t>
            </a:r>
          </a:p>
          <a:p>
            <a:r>
              <a:rPr lang="ru-RU" sz="2400" dirty="0"/>
              <a:t>Начало реализации проектов </a:t>
            </a:r>
            <a:r>
              <a:rPr lang="ru-RU" sz="2400" b="1" dirty="0"/>
              <a:t>–</a:t>
            </a:r>
            <a:r>
              <a:rPr lang="ru-RU" sz="2400" dirty="0"/>
              <a:t> не ранее 01 апреля 2020 г.</a:t>
            </a:r>
          </a:p>
          <a:p>
            <a:r>
              <a:rPr lang="ru-RU" sz="2400" dirty="0"/>
              <a:t>Окончание реализации проектов – не позднее 31 октября 2020 г.</a:t>
            </a:r>
          </a:p>
          <a:p>
            <a:r>
              <a:rPr lang="ru-RU" sz="2400" dirty="0"/>
              <a:t>В рамках Конкурса предусматривается финансирование проектов со сроком реализации от 3 до 7 месяцев в период с 01 апреля по 31 октября 2020 г.</a:t>
            </a:r>
          </a:p>
        </p:txBody>
      </p:sp>
    </p:spTree>
    <p:extLst>
      <p:ext uri="{BB962C8B-B14F-4D97-AF65-F5344CB8AC3E}">
        <p14:creationId xmlns:p14="http://schemas.microsoft.com/office/powerpoint/2010/main" xmlns="" val="326208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ru-RU" smtClean="0"/>
              <a:t>Центр развития НКО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303618"/>
            <a:ext cx="11161240" cy="79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5889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1108" y="1825625"/>
            <a:ext cx="5801784" cy="435133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9226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506</TotalTime>
  <Words>712</Words>
  <Application>Microsoft Office PowerPoint</Application>
  <PresentationFormat>Экран (4:3)</PresentationFormat>
  <Paragraphs>102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Школа ТОС Ульяновской области</vt:lpstr>
      <vt:lpstr>О мерах поддержки НКО мероприятия текущие конкурсы новая концепция грантовой политики</vt:lpstr>
      <vt:lpstr>График Декады НКО  </vt:lpstr>
      <vt:lpstr>Конкурсы  для  некоммерческих организаций </vt:lpstr>
      <vt:lpstr>Где информация о конкурсах? </vt:lpstr>
      <vt:lpstr>ТЕКУЩИЕ КОНКУРСЫ</vt:lpstr>
      <vt:lpstr>ТЕКУЩИЕ КОНКУРСЫ</vt:lpstr>
      <vt:lpstr>Слайд 8</vt:lpstr>
      <vt:lpstr>Слайд 9</vt:lpstr>
      <vt:lpstr>Слайд 10</vt:lpstr>
      <vt:lpstr>Концепция реализации «Грантовой политики» в Ульяновской области на 2020 год</vt:lpstr>
      <vt:lpstr>Категории предоставления грантов</vt:lpstr>
      <vt:lpstr>Грантовые направления:</vt:lpstr>
      <vt:lpstr>Критерии оценки проектных заявок, подаваемых на конкурс для СО НКО</vt:lpstr>
      <vt:lpstr>Критерии оценки проектных заявок, подаваемых на конкурс для СО НКО</vt:lpstr>
      <vt:lpstr>Критерии оценки проектных заявок, подаваемых на конкурс для СО НКО</vt:lpstr>
      <vt:lpstr>Слайд 17</vt:lpstr>
      <vt:lpstr>Публичная защита проектов</vt:lpstr>
      <vt:lpstr>Сайт для приёма заявок</vt:lpstr>
      <vt:lpstr>РЕГИОНАЛЬНЫЕ КОНКУРСЫ </vt:lpstr>
      <vt:lpstr>Гражданский форум</vt:lpstr>
      <vt:lpstr>Гражданский форум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Послание губернатора  Ульяновской области</dc:title>
  <dc:creator>ВерстакаПравда</dc:creator>
  <cp:lastModifiedBy>Евгений</cp:lastModifiedBy>
  <cp:revision>72</cp:revision>
  <dcterms:created xsi:type="dcterms:W3CDTF">2019-03-28T07:02:36Z</dcterms:created>
  <dcterms:modified xsi:type="dcterms:W3CDTF">2019-10-23T15:22:21Z</dcterms:modified>
</cp:coreProperties>
</file>