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3" r:id="rId4"/>
    <p:sldId id="274" r:id="rId5"/>
    <p:sldId id="276" r:id="rId6"/>
    <p:sldId id="275" r:id="rId7"/>
    <p:sldId id="272" r:id="rId8"/>
    <p:sldId id="280" r:id="rId9"/>
    <p:sldId id="277" r:id="rId10"/>
    <p:sldId id="279" r:id="rId11"/>
    <p:sldId id="281" r:id="rId12"/>
    <p:sldId id="282" r:id="rId13"/>
    <p:sldId id="269" r:id="rId14"/>
  </p:sldIdLst>
  <p:sldSz cx="9753600" cy="73152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797BDAA-3BB7-4821-9615-A3EFF3CD3F52}">
          <p14:sldIdLst>
            <p14:sldId id="256"/>
            <p14:sldId id="257"/>
            <p14:sldId id="273"/>
            <p14:sldId id="274"/>
            <p14:sldId id="276"/>
            <p14:sldId id="275"/>
            <p14:sldId id="272"/>
            <p14:sldId id="280"/>
            <p14:sldId id="277"/>
            <p14:sldId id="279"/>
          </p14:sldIdLst>
        </p14:section>
        <p14:section name="Раздел без заголовка" id="{33B58B25-B9BB-4D5D-9D28-E170AAC21021}">
          <p14:sldIdLst>
            <p14:sldId id="281"/>
            <p14:sldId id="282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69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4786" autoAdjust="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4DC30-F1EC-4E7B-9199-1D71A89D570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5BB6B39-5119-4EC5-A6BA-6A35F1FB931C}">
      <dgm:prSet phldrT="[Текст]"/>
      <dgm:spPr/>
      <dgm:t>
        <a:bodyPr/>
        <a:lstStyle/>
        <a:p>
          <a:r>
            <a:rPr lang="ru-RU" dirty="0"/>
            <a:t>ТОС - поставщик социальных услуг</a:t>
          </a:r>
        </a:p>
      </dgm:t>
    </dgm:pt>
    <dgm:pt modelId="{B67913EC-8B40-4A5D-B268-23638BB1C2C9}" type="parTrans" cxnId="{9D23B9AC-59FE-4274-AD3E-2E54B485A77A}">
      <dgm:prSet/>
      <dgm:spPr/>
      <dgm:t>
        <a:bodyPr/>
        <a:lstStyle/>
        <a:p>
          <a:endParaRPr lang="ru-RU"/>
        </a:p>
      </dgm:t>
    </dgm:pt>
    <dgm:pt modelId="{059F1E7E-0C0C-4DC6-AD61-FD604E10B482}" type="sibTrans" cxnId="{9D23B9AC-59FE-4274-AD3E-2E54B485A77A}">
      <dgm:prSet/>
      <dgm:spPr/>
      <dgm:t>
        <a:bodyPr/>
        <a:lstStyle/>
        <a:p>
          <a:endParaRPr lang="ru-RU"/>
        </a:p>
      </dgm:t>
    </dgm:pt>
    <dgm:pt modelId="{FAA608FC-29CE-405C-9D6E-A2368D4C6C8F}">
      <dgm:prSet phldrT="[Текст]"/>
      <dgm:spPr/>
      <dgm:t>
        <a:bodyPr/>
        <a:lstStyle/>
        <a:p>
          <a:r>
            <a:rPr lang="ru-RU" dirty="0"/>
            <a:t>Приносящая доход коммерческая деятельность</a:t>
          </a:r>
        </a:p>
      </dgm:t>
    </dgm:pt>
    <dgm:pt modelId="{E2DC8AD9-D5BB-4C82-8113-C3B521531963}" type="parTrans" cxnId="{C4C67F82-728C-4462-90AF-BFB9F3BC14D4}">
      <dgm:prSet/>
      <dgm:spPr/>
      <dgm:t>
        <a:bodyPr/>
        <a:lstStyle/>
        <a:p>
          <a:endParaRPr lang="ru-RU"/>
        </a:p>
      </dgm:t>
    </dgm:pt>
    <dgm:pt modelId="{BD71C03A-F3F0-4643-9883-0F6B96FD9294}" type="sibTrans" cxnId="{C4C67F82-728C-4462-90AF-BFB9F3BC14D4}">
      <dgm:prSet/>
      <dgm:spPr/>
      <dgm:t>
        <a:bodyPr/>
        <a:lstStyle/>
        <a:p>
          <a:endParaRPr lang="ru-RU"/>
        </a:p>
      </dgm:t>
    </dgm:pt>
    <dgm:pt modelId="{759BA42F-0EB0-4FE5-906B-E155BA1F2848}">
      <dgm:prSet phldrT="[Текст]"/>
      <dgm:spPr/>
      <dgm:t>
        <a:bodyPr/>
        <a:lstStyle/>
        <a:p>
          <a:r>
            <a:rPr lang="ru-RU" dirty="0"/>
            <a:t>Грантовые конкурсы</a:t>
          </a:r>
        </a:p>
      </dgm:t>
    </dgm:pt>
    <dgm:pt modelId="{CD8A0C65-5242-41BF-879E-DB8215687A86}" type="parTrans" cxnId="{BAD8D905-FE3B-400D-9066-C6D73D38170B}">
      <dgm:prSet/>
      <dgm:spPr/>
      <dgm:t>
        <a:bodyPr/>
        <a:lstStyle/>
        <a:p>
          <a:endParaRPr lang="ru-RU"/>
        </a:p>
      </dgm:t>
    </dgm:pt>
    <dgm:pt modelId="{A4207204-0434-47AF-88A5-54127A9E4553}" type="sibTrans" cxnId="{BAD8D905-FE3B-400D-9066-C6D73D38170B}">
      <dgm:prSet/>
      <dgm:spPr/>
      <dgm:t>
        <a:bodyPr/>
        <a:lstStyle/>
        <a:p>
          <a:endParaRPr lang="ru-RU"/>
        </a:p>
      </dgm:t>
    </dgm:pt>
    <dgm:pt modelId="{2F81125B-F504-4F66-B60A-3A1471F7E279}">
      <dgm:prSet phldrT="[Текст]"/>
      <dgm:spPr/>
      <dgm:t>
        <a:bodyPr/>
        <a:lstStyle/>
        <a:p>
          <a:r>
            <a:rPr lang="ru-RU" dirty="0"/>
            <a:t>Субсидии из областного и местного бюджетов</a:t>
          </a:r>
        </a:p>
      </dgm:t>
    </dgm:pt>
    <dgm:pt modelId="{09EAA6B4-8380-4C42-B445-8B853CF3E01C}" type="parTrans" cxnId="{81688D1B-B80E-4F06-8E7F-C2E55C1B497B}">
      <dgm:prSet/>
      <dgm:spPr/>
      <dgm:t>
        <a:bodyPr/>
        <a:lstStyle/>
        <a:p>
          <a:endParaRPr lang="ru-RU"/>
        </a:p>
      </dgm:t>
    </dgm:pt>
    <dgm:pt modelId="{4ED84146-11AB-40F3-8E31-7A12AC615551}" type="sibTrans" cxnId="{81688D1B-B80E-4F06-8E7F-C2E55C1B497B}">
      <dgm:prSet/>
      <dgm:spPr/>
      <dgm:t>
        <a:bodyPr/>
        <a:lstStyle/>
        <a:p>
          <a:endParaRPr lang="ru-RU"/>
        </a:p>
      </dgm:t>
    </dgm:pt>
    <dgm:pt modelId="{A05ED78D-4045-4D6F-B02A-F163D6C50432}">
      <dgm:prSet phldrT="[Текст]"/>
      <dgm:spPr/>
      <dgm:t>
        <a:bodyPr/>
        <a:lstStyle/>
        <a:p>
          <a:r>
            <a:rPr lang="ru-RU" dirty="0"/>
            <a:t>Трудовое и финансовое участие жителей</a:t>
          </a:r>
        </a:p>
      </dgm:t>
    </dgm:pt>
    <dgm:pt modelId="{75CC003F-A899-4D1A-87D4-D9E7C475964D}" type="parTrans" cxnId="{083B949D-F8F1-444E-A86D-3EC0E539FF30}">
      <dgm:prSet/>
      <dgm:spPr/>
      <dgm:t>
        <a:bodyPr/>
        <a:lstStyle/>
        <a:p>
          <a:endParaRPr lang="ru-RU"/>
        </a:p>
      </dgm:t>
    </dgm:pt>
    <dgm:pt modelId="{D33280BD-BBB4-4068-A053-EA1D8B5F2877}" type="sibTrans" cxnId="{083B949D-F8F1-444E-A86D-3EC0E539FF30}">
      <dgm:prSet/>
      <dgm:spPr/>
      <dgm:t>
        <a:bodyPr/>
        <a:lstStyle/>
        <a:p>
          <a:endParaRPr lang="ru-RU"/>
        </a:p>
      </dgm:t>
    </dgm:pt>
    <dgm:pt modelId="{CBE8B237-08FF-4EDA-9C93-79BF1FAFD898}" type="pres">
      <dgm:prSet presAssocID="{2364DC30-F1EC-4E7B-9199-1D71A89D5703}" presName="compositeShape" presStyleCnt="0">
        <dgm:presLayoutVars>
          <dgm:dir/>
          <dgm:resizeHandles/>
        </dgm:presLayoutVars>
      </dgm:prSet>
      <dgm:spPr/>
    </dgm:pt>
    <dgm:pt modelId="{520B2853-B57A-46F0-A22B-2C88004C0FD2}" type="pres">
      <dgm:prSet presAssocID="{2364DC30-F1EC-4E7B-9199-1D71A89D5703}" presName="pyramid" presStyleLbl="node1" presStyleIdx="0" presStyleCnt="1"/>
      <dgm:spPr>
        <a:solidFill>
          <a:srgbClr val="0070C0"/>
        </a:solidFill>
        <a:ln>
          <a:solidFill>
            <a:srgbClr val="0070C0"/>
          </a:solidFill>
        </a:ln>
      </dgm:spPr>
    </dgm:pt>
    <dgm:pt modelId="{67C40DEB-D44F-4100-96FD-FBF489AEEC92}" type="pres">
      <dgm:prSet presAssocID="{2364DC30-F1EC-4E7B-9199-1D71A89D5703}" presName="theList" presStyleCnt="0"/>
      <dgm:spPr/>
    </dgm:pt>
    <dgm:pt modelId="{18ABC38D-3369-46DB-AA89-73EED88321E8}" type="pres">
      <dgm:prSet presAssocID="{B5BB6B39-5119-4EC5-A6BA-6A35F1FB931C}" presName="aNode" presStyleLbl="fgAcc1" presStyleIdx="0" presStyleCnt="5">
        <dgm:presLayoutVars>
          <dgm:bulletEnabled val="1"/>
        </dgm:presLayoutVars>
      </dgm:prSet>
      <dgm:spPr/>
    </dgm:pt>
    <dgm:pt modelId="{EB520B9E-5054-4825-B5E5-A57AD28F4709}" type="pres">
      <dgm:prSet presAssocID="{B5BB6B39-5119-4EC5-A6BA-6A35F1FB931C}" presName="aSpace" presStyleCnt="0"/>
      <dgm:spPr/>
    </dgm:pt>
    <dgm:pt modelId="{FB2ACA33-36F9-4115-A326-6F026F88C42D}" type="pres">
      <dgm:prSet presAssocID="{FAA608FC-29CE-405C-9D6E-A2368D4C6C8F}" presName="aNode" presStyleLbl="fgAcc1" presStyleIdx="1" presStyleCnt="5">
        <dgm:presLayoutVars>
          <dgm:bulletEnabled val="1"/>
        </dgm:presLayoutVars>
      </dgm:prSet>
      <dgm:spPr/>
    </dgm:pt>
    <dgm:pt modelId="{42660B35-EC84-478C-BEC5-183D79DF2FED}" type="pres">
      <dgm:prSet presAssocID="{FAA608FC-29CE-405C-9D6E-A2368D4C6C8F}" presName="aSpace" presStyleCnt="0"/>
      <dgm:spPr/>
    </dgm:pt>
    <dgm:pt modelId="{E3D6DFCD-BEB8-4583-B704-C94E36D05466}" type="pres">
      <dgm:prSet presAssocID="{759BA42F-0EB0-4FE5-906B-E155BA1F2848}" presName="aNode" presStyleLbl="fgAcc1" presStyleIdx="2" presStyleCnt="5">
        <dgm:presLayoutVars>
          <dgm:bulletEnabled val="1"/>
        </dgm:presLayoutVars>
      </dgm:prSet>
      <dgm:spPr/>
    </dgm:pt>
    <dgm:pt modelId="{8F197A6C-7888-4F90-A49F-F48CFCA06262}" type="pres">
      <dgm:prSet presAssocID="{759BA42F-0EB0-4FE5-906B-E155BA1F2848}" presName="aSpace" presStyleCnt="0"/>
      <dgm:spPr/>
    </dgm:pt>
    <dgm:pt modelId="{9D73F683-C66F-4428-9EC8-A7EDEC599259}" type="pres">
      <dgm:prSet presAssocID="{2F81125B-F504-4F66-B60A-3A1471F7E279}" presName="aNode" presStyleLbl="fgAcc1" presStyleIdx="3" presStyleCnt="5">
        <dgm:presLayoutVars>
          <dgm:bulletEnabled val="1"/>
        </dgm:presLayoutVars>
      </dgm:prSet>
      <dgm:spPr/>
    </dgm:pt>
    <dgm:pt modelId="{FE54B1A5-EE95-4C8D-8E14-6A834E8C1849}" type="pres">
      <dgm:prSet presAssocID="{2F81125B-F504-4F66-B60A-3A1471F7E279}" presName="aSpace" presStyleCnt="0"/>
      <dgm:spPr/>
    </dgm:pt>
    <dgm:pt modelId="{40811E87-FC6D-4430-87D3-A2E9E8039684}" type="pres">
      <dgm:prSet presAssocID="{A05ED78D-4045-4D6F-B02A-F163D6C50432}" presName="aNode" presStyleLbl="fgAcc1" presStyleIdx="4" presStyleCnt="5">
        <dgm:presLayoutVars>
          <dgm:bulletEnabled val="1"/>
        </dgm:presLayoutVars>
      </dgm:prSet>
      <dgm:spPr/>
    </dgm:pt>
    <dgm:pt modelId="{E9CD50A1-A6E3-42F2-8686-97E3829CFAE8}" type="pres">
      <dgm:prSet presAssocID="{A05ED78D-4045-4D6F-B02A-F163D6C50432}" presName="aSpace" presStyleCnt="0"/>
      <dgm:spPr/>
    </dgm:pt>
  </dgm:ptLst>
  <dgm:cxnLst>
    <dgm:cxn modelId="{BAD8D905-FE3B-400D-9066-C6D73D38170B}" srcId="{2364DC30-F1EC-4E7B-9199-1D71A89D5703}" destId="{759BA42F-0EB0-4FE5-906B-E155BA1F2848}" srcOrd="2" destOrd="0" parTransId="{CD8A0C65-5242-41BF-879E-DB8215687A86}" sibTransId="{A4207204-0434-47AF-88A5-54127A9E4553}"/>
    <dgm:cxn modelId="{81688D1B-B80E-4F06-8E7F-C2E55C1B497B}" srcId="{2364DC30-F1EC-4E7B-9199-1D71A89D5703}" destId="{2F81125B-F504-4F66-B60A-3A1471F7E279}" srcOrd="3" destOrd="0" parTransId="{09EAA6B4-8380-4C42-B445-8B853CF3E01C}" sibTransId="{4ED84146-11AB-40F3-8E31-7A12AC615551}"/>
    <dgm:cxn modelId="{F812F138-FF70-4E63-8345-4B182664B9A3}" type="presOf" srcId="{B5BB6B39-5119-4EC5-A6BA-6A35F1FB931C}" destId="{18ABC38D-3369-46DB-AA89-73EED88321E8}" srcOrd="0" destOrd="0" presId="urn:microsoft.com/office/officeart/2005/8/layout/pyramid2"/>
    <dgm:cxn modelId="{C4C67F82-728C-4462-90AF-BFB9F3BC14D4}" srcId="{2364DC30-F1EC-4E7B-9199-1D71A89D5703}" destId="{FAA608FC-29CE-405C-9D6E-A2368D4C6C8F}" srcOrd="1" destOrd="0" parTransId="{E2DC8AD9-D5BB-4C82-8113-C3B521531963}" sibTransId="{BD71C03A-F3F0-4643-9883-0F6B96FD9294}"/>
    <dgm:cxn modelId="{D727AD92-B536-4C65-B117-D9B3B35669FB}" type="presOf" srcId="{2364DC30-F1EC-4E7B-9199-1D71A89D5703}" destId="{CBE8B237-08FF-4EDA-9C93-79BF1FAFD898}" srcOrd="0" destOrd="0" presId="urn:microsoft.com/office/officeart/2005/8/layout/pyramid2"/>
    <dgm:cxn modelId="{083B949D-F8F1-444E-A86D-3EC0E539FF30}" srcId="{2364DC30-F1EC-4E7B-9199-1D71A89D5703}" destId="{A05ED78D-4045-4D6F-B02A-F163D6C50432}" srcOrd="4" destOrd="0" parTransId="{75CC003F-A899-4D1A-87D4-D9E7C475964D}" sibTransId="{D33280BD-BBB4-4068-A053-EA1D8B5F2877}"/>
    <dgm:cxn modelId="{9D23B9AC-59FE-4274-AD3E-2E54B485A77A}" srcId="{2364DC30-F1EC-4E7B-9199-1D71A89D5703}" destId="{B5BB6B39-5119-4EC5-A6BA-6A35F1FB931C}" srcOrd="0" destOrd="0" parTransId="{B67913EC-8B40-4A5D-B268-23638BB1C2C9}" sibTransId="{059F1E7E-0C0C-4DC6-AD61-FD604E10B482}"/>
    <dgm:cxn modelId="{5C03E2D2-5942-47D0-A914-C5B3525EADD8}" type="presOf" srcId="{FAA608FC-29CE-405C-9D6E-A2368D4C6C8F}" destId="{FB2ACA33-36F9-4115-A326-6F026F88C42D}" srcOrd="0" destOrd="0" presId="urn:microsoft.com/office/officeart/2005/8/layout/pyramid2"/>
    <dgm:cxn modelId="{4E6FF2E1-0066-40DB-AB20-A2E27CF60DC1}" type="presOf" srcId="{A05ED78D-4045-4D6F-B02A-F163D6C50432}" destId="{40811E87-FC6D-4430-87D3-A2E9E8039684}" srcOrd="0" destOrd="0" presId="urn:microsoft.com/office/officeart/2005/8/layout/pyramid2"/>
    <dgm:cxn modelId="{FCC7E4E5-5B43-4B8B-9A51-DB1C8F0DBF34}" type="presOf" srcId="{759BA42F-0EB0-4FE5-906B-E155BA1F2848}" destId="{E3D6DFCD-BEB8-4583-B704-C94E36D05466}" srcOrd="0" destOrd="0" presId="urn:microsoft.com/office/officeart/2005/8/layout/pyramid2"/>
    <dgm:cxn modelId="{96BCA2F7-4279-4DE5-911A-7DA3A7C1D682}" type="presOf" srcId="{2F81125B-F504-4F66-B60A-3A1471F7E279}" destId="{9D73F683-C66F-4428-9EC8-A7EDEC599259}" srcOrd="0" destOrd="0" presId="urn:microsoft.com/office/officeart/2005/8/layout/pyramid2"/>
    <dgm:cxn modelId="{BACE5C1A-4CC3-475F-9683-8D761D902EB3}" type="presParOf" srcId="{CBE8B237-08FF-4EDA-9C93-79BF1FAFD898}" destId="{520B2853-B57A-46F0-A22B-2C88004C0FD2}" srcOrd="0" destOrd="0" presId="urn:microsoft.com/office/officeart/2005/8/layout/pyramid2"/>
    <dgm:cxn modelId="{F915BD60-E375-42BA-B39C-DE4CEBF3E025}" type="presParOf" srcId="{CBE8B237-08FF-4EDA-9C93-79BF1FAFD898}" destId="{67C40DEB-D44F-4100-96FD-FBF489AEEC92}" srcOrd="1" destOrd="0" presId="urn:microsoft.com/office/officeart/2005/8/layout/pyramid2"/>
    <dgm:cxn modelId="{B665795B-2BE0-412F-B957-B744F96DCC75}" type="presParOf" srcId="{67C40DEB-D44F-4100-96FD-FBF489AEEC92}" destId="{18ABC38D-3369-46DB-AA89-73EED88321E8}" srcOrd="0" destOrd="0" presId="urn:microsoft.com/office/officeart/2005/8/layout/pyramid2"/>
    <dgm:cxn modelId="{1D8381CB-6194-4B4E-8C88-FD168A523007}" type="presParOf" srcId="{67C40DEB-D44F-4100-96FD-FBF489AEEC92}" destId="{EB520B9E-5054-4825-B5E5-A57AD28F4709}" srcOrd="1" destOrd="0" presId="urn:microsoft.com/office/officeart/2005/8/layout/pyramid2"/>
    <dgm:cxn modelId="{156FEA9B-2EC6-482F-BD9E-99A3EF16ADB6}" type="presParOf" srcId="{67C40DEB-D44F-4100-96FD-FBF489AEEC92}" destId="{FB2ACA33-36F9-4115-A326-6F026F88C42D}" srcOrd="2" destOrd="0" presId="urn:microsoft.com/office/officeart/2005/8/layout/pyramid2"/>
    <dgm:cxn modelId="{4893863C-11DA-4A71-896A-86BA09B97D9D}" type="presParOf" srcId="{67C40DEB-D44F-4100-96FD-FBF489AEEC92}" destId="{42660B35-EC84-478C-BEC5-183D79DF2FED}" srcOrd="3" destOrd="0" presId="urn:microsoft.com/office/officeart/2005/8/layout/pyramid2"/>
    <dgm:cxn modelId="{62595431-1562-4866-8EE7-5B8C348AA411}" type="presParOf" srcId="{67C40DEB-D44F-4100-96FD-FBF489AEEC92}" destId="{E3D6DFCD-BEB8-4583-B704-C94E36D05466}" srcOrd="4" destOrd="0" presId="urn:microsoft.com/office/officeart/2005/8/layout/pyramid2"/>
    <dgm:cxn modelId="{C2473999-1263-4C50-A349-75D07B5DBD79}" type="presParOf" srcId="{67C40DEB-D44F-4100-96FD-FBF489AEEC92}" destId="{8F197A6C-7888-4F90-A49F-F48CFCA06262}" srcOrd="5" destOrd="0" presId="urn:microsoft.com/office/officeart/2005/8/layout/pyramid2"/>
    <dgm:cxn modelId="{2D154CDD-51FE-49BA-BB7E-FFAF8BB786BD}" type="presParOf" srcId="{67C40DEB-D44F-4100-96FD-FBF489AEEC92}" destId="{9D73F683-C66F-4428-9EC8-A7EDEC599259}" srcOrd="6" destOrd="0" presId="urn:microsoft.com/office/officeart/2005/8/layout/pyramid2"/>
    <dgm:cxn modelId="{64CCA128-525D-48E6-9202-82910220F069}" type="presParOf" srcId="{67C40DEB-D44F-4100-96FD-FBF489AEEC92}" destId="{FE54B1A5-EE95-4C8D-8E14-6A834E8C1849}" srcOrd="7" destOrd="0" presId="urn:microsoft.com/office/officeart/2005/8/layout/pyramid2"/>
    <dgm:cxn modelId="{6448F37F-D811-4B4D-90AE-434B66A6F1A0}" type="presParOf" srcId="{67C40DEB-D44F-4100-96FD-FBF489AEEC92}" destId="{40811E87-FC6D-4430-87D3-A2E9E8039684}" srcOrd="8" destOrd="0" presId="urn:microsoft.com/office/officeart/2005/8/layout/pyramid2"/>
    <dgm:cxn modelId="{438B3650-4917-4229-BBE9-F124D0C29124}" type="presParOf" srcId="{67C40DEB-D44F-4100-96FD-FBF489AEEC92}" destId="{E9CD50A1-A6E3-42F2-8686-97E3829CFAE8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B2853-B57A-46F0-A22B-2C88004C0FD2}">
      <dsp:nvSpPr>
        <dsp:cNvPr id="0" name=""/>
        <dsp:cNvSpPr/>
      </dsp:nvSpPr>
      <dsp:spPr>
        <a:xfrm>
          <a:off x="875174" y="0"/>
          <a:ext cx="4331000" cy="4331000"/>
        </a:xfrm>
        <a:prstGeom prst="triangle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BC38D-3369-46DB-AA89-73EED88321E8}">
      <dsp:nvSpPr>
        <dsp:cNvPr id="0" name=""/>
        <dsp:cNvSpPr/>
      </dsp:nvSpPr>
      <dsp:spPr>
        <a:xfrm>
          <a:off x="3040675" y="433522"/>
          <a:ext cx="2815150" cy="6158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ТОС - поставщик социальных услуг</a:t>
          </a:r>
        </a:p>
      </dsp:txBody>
      <dsp:txXfrm>
        <a:off x="3070737" y="463584"/>
        <a:ext cx="2755026" cy="555690"/>
      </dsp:txXfrm>
    </dsp:sp>
    <dsp:sp modelId="{FB2ACA33-36F9-4115-A326-6F026F88C42D}">
      <dsp:nvSpPr>
        <dsp:cNvPr id="0" name=""/>
        <dsp:cNvSpPr/>
      </dsp:nvSpPr>
      <dsp:spPr>
        <a:xfrm>
          <a:off x="3040675" y="1126313"/>
          <a:ext cx="2815150" cy="6158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Приносящая доход коммерческая деятельность</a:t>
          </a:r>
        </a:p>
      </dsp:txBody>
      <dsp:txXfrm>
        <a:off x="3070737" y="1156375"/>
        <a:ext cx="2755026" cy="555690"/>
      </dsp:txXfrm>
    </dsp:sp>
    <dsp:sp modelId="{E3D6DFCD-BEB8-4583-B704-C94E36D05466}">
      <dsp:nvSpPr>
        <dsp:cNvPr id="0" name=""/>
        <dsp:cNvSpPr/>
      </dsp:nvSpPr>
      <dsp:spPr>
        <a:xfrm>
          <a:off x="3040675" y="1819104"/>
          <a:ext cx="2815150" cy="6158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Грантовые конкурсы</a:t>
          </a:r>
        </a:p>
      </dsp:txBody>
      <dsp:txXfrm>
        <a:off x="3070737" y="1849166"/>
        <a:ext cx="2755026" cy="555690"/>
      </dsp:txXfrm>
    </dsp:sp>
    <dsp:sp modelId="{9D73F683-C66F-4428-9EC8-A7EDEC599259}">
      <dsp:nvSpPr>
        <dsp:cNvPr id="0" name=""/>
        <dsp:cNvSpPr/>
      </dsp:nvSpPr>
      <dsp:spPr>
        <a:xfrm>
          <a:off x="3040675" y="2511895"/>
          <a:ext cx="2815150" cy="6158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Субсидии из областного и местного бюджетов</a:t>
          </a:r>
        </a:p>
      </dsp:txBody>
      <dsp:txXfrm>
        <a:off x="3070737" y="2541957"/>
        <a:ext cx="2755026" cy="555690"/>
      </dsp:txXfrm>
    </dsp:sp>
    <dsp:sp modelId="{40811E87-FC6D-4430-87D3-A2E9E8039684}">
      <dsp:nvSpPr>
        <dsp:cNvPr id="0" name=""/>
        <dsp:cNvSpPr/>
      </dsp:nvSpPr>
      <dsp:spPr>
        <a:xfrm>
          <a:off x="3040675" y="3204686"/>
          <a:ext cx="2815150" cy="6158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Трудовое и финансовое участие жителей</a:t>
          </a:r>
        </a:p>
      </dsp:txBody>
      <dsp:txXfrm>
        <a:off x="3070737" y="3234748"/>
        <a:ext cx="2755026" cy="555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78F46-748F-4CA4-B1BD-E3EC11140991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BA45C-4AE6-449E-832E-4BD18B799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16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BA45C-4AE6-449E-832E-4BD18B799AF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610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BA45C-4AE6-449E-832E-4BD18B799AF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77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BA45C-4AE6-449E-832E-4BD18B799AF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93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BA45C-4AE6-449E-832E-4BD18B799AF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72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pc="-15" dirty="0"/>
              <a:t>/</a:t>
            </a: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pc="-15" dirty="0"/>
              <a:t>/</a:t>
            </a: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pc="-15" dirty="0"/>
              <a:t>/</a:t>
            </a: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2021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pc="-15" dirty="0"/>
              <a:t>/</a:t>
            </a: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2021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pc="-15" dirty="0"/>
              <a:t>/</a:t>
            </a: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44964" y="1400495"/>
            <a:ext cx="2863671" cy="1435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015" y="1268758"/>
            <a:ext cx="8865569" cy="4730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72140" y="6843662"/>
            <a:ext cx="1276350" cy="210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35362" y="6047527"/>
            <a:ext cx="833120" cy="69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pc="-15" dirty="0"/>
              <a:t>/</a:t>
            </a: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vk.com/away.php?to=http://astos73.ru/&amp;post=-177031352_2374&amp;cc_key" TargetMode="External"/><Relationship Id="rId7" Type="http://schemas.openxmlformats.org/officeDocument/2006/relationships/image" Target="../media/image29.png"/><Relationship Id="rId2" Type="http://schemas.openxmlformats.org/officeDocument/2006/relationships/hyperlink" Target="https://vk.com/astos7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s://t.me/astos173" TargetMode="External"/><Relationship Id="rId4" Type="http://schemas.openxmlformats.org/officeDocument/2006/relationships/hyperlink" Target="https://vk.com/away.php?to=https://ok.ru/group63644054061092&amp;post=-177031352_2374&amp;cc_key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8578067" y="649036"/>
            <a:ext cx="828675" cy="848360"/>
            <a:chOff x="8578067" y="649036"/>
            <a:chExt cx="828675" cy="848360"/>
          </a:xfrm>
        </p:grpSpPr>
        <p:sp>
          <p:nvSpPr>
            <p:cNvPr id="7" name="object 7"/>
            <p:cNvSpPr/>
            <p:nvPr/>
          </p:nvSpPr>
          <p:spPr>
            <a:xfrm>
              <a:off x="8912019" y="649036"/>
              <a:ext cx="494665" cy="848360"/>
            </a:xfrm>
            <a:custGeom>
              <a:avLst/>
              <a:gdLst/>
              <a:ahLst/>
              <a:cxnLst/>
              <a:rect l="l" t="t" r="r" b="b"/>
              <a:pathLst>
                <a:path w="494665" h="848360">
                  <a:moveTo>
                    <a:pt x="0" y="847768"/>
                  </a:moveTo>
                  <a:lnTo>
                    <a:pt x="0" y="678213"/>
                  </a:lnTo>
                  <a:lnTo>
                    <a:pt x="247258" y="423880"/>
                  </a:lnTo>
                  <a:lnTo>
                    <a:pt x="0" y="169554"/>
                  </a:lnTo>
                  <a:lnTo>
                    <a:pt x="0" y="0"/>
                  </a:lnTo>
                  <a:lnTo>
                    <a:pt x="494509" y="423880"/>
                  </a:lnTo>
                  <a:lnTo>
                    <a:pt x="0" y="847768"/>
                  </a:lnTo>
                  <a:close/>
                </a:path>
              </a:pathLst>
            </a:custGeom>
            <a:solidFill>
              <a:srgbClr val="ABC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12019" y="1072917"/>
              <a:ext cx="494665" cy="424180"/>
            </a:xfrm>
            <a:custGeom>
              <a:avLst/>
              <a:gdLst/>
              <a:ahLst/>
              <a:cxnLst/>
              <a:rect l="l" t="t" r="r" b="b"/>
              <a:pathLst>
                <a:path w="494665" h="424180">
                  <a:moveTo>
                    <a:pt x="0" y="423887"/>
                  </a:moveTo>
                  <a:lnTo>
                    <a:pt x="0" y="254332"/>
                  </a:lnTo>
                  <a:lnTo>
                    <a:pt x="146916" y="103214"/>
                  </a:lnTo>
                  <a:lnTo>
                    <a:pt x="494509" y="0"/>
                  </a:lnTo>
                  <a:lnTo>
                    <a:pt x="0" y="423887"/>
                  </a:lnTo>
                  <a:close/>
                </a:path>
              </a:pathLst>
            </a:custGeom>
            <a:solidFill>
              <a:srgbClr val="5D7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12019" y="1141464"/>
              <a:ext cx="414655" cy="355600"/>
            </a:xfrm>
            <a:custGeom>
              <a:avLst/>
              <a:gdLst/>
              <a:ahLst/>
              <a:cxnLst/>
              <a:rect l="l" t="t" r="r" b="b"/>
              <a:pathLst>
                <a:path w="414654" h="355600">
                  <a:moveTo>
                    <a:pt x="0" y="355341"/>
                  </a:moveTo>
                  <a:lnTo>
                    <a:pt x="0" y="185786"/>
                  </a:lnTo>
                  <a:lnTo>
                    <a:pt x="414547" y="0"/>
                  </a:lnTo>
                  <a:lnTo>
                    <a:pt x="0" y="355341"/>
                  </a:lnTo>
                  <a:close/>
                </a:path>
              </a:pathLst>
            </a:custGeom>
            <a:solidFill>
              <a:srgbClr val="ABC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78067" y="649036"/>
              <a:ext cx="494665" cy="848360"/>
            </a:xfrm>
            <a:custGeom>
              <a:avLst/>
              <a:gdLst/>
              <a:ahLst/>
              <a:cxnLst/>
              <a:rect l="l" t="t" r="r" b="b"/>
              <a:pathLst>
                <a:path w="494665" h="848360">
                  <a:moveTo>
                    <a:pt x="0" y="847768"/>
                  </a:moveTo>
                  <a:lnTo>
                    <a:pt x="0" y="678213"/>
                  </a:lnTo>
                  <a:lnTo>
                    <a:pt x="247251" y="423880"/>
                  </a:lnTo>
                  <a:lnTo>
                    <a:pt x="0" y="169554"/>
                  </a:lnTo>
                  <a:lnTo>
                    <a:pt x="0" y="0"/>
                  </a:lnTo>
                  <a:lnTo>
                    <a:pt x="494503" y="423880"/>
                  </a:lnTo>
                  <a:lnTo>
                    <a:pt x="0" y="847768"/>
                  </a:lnTo>
                  <a:close/>
                </a:path>
              </a:pathLst>
            </a:custGeom>
            <a:solidFill>
              <a:srgbClr val="5D7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78067" y="1072917"/>
              <a:ext cx="494665" cy="424180"/>
            </a:xfrm>
            <a:custGeom>
              <a:avLst/>
              <a:gdLst/>
              <a:ahLst/>
              <a:cxnLst/>
              <a:rect l="l" t="t" r="r" b="b"/>
              <a:pathLst>
                <a:path w="494665" h="424180">
                  <a:moveTo>
                    <a:pt x="0" y="423887"/>
                  </a:moveTo>
                  <a:lnTo>
                    <a:pt x="0" y="254332"/>
                  </a:lnTo>
                  <a:lnTo>
                    <a:pt x="146909" y="103214"/>
                  </a:lnTo>
                  <a:lnTo>
                    <a:pt x="494503" y="0"/>
                  </a:lnTo>
                  <a:lnTo>
                    <a:pt x="0" y="423887"/>
                  </a:lnTo>
                  <a:close/>
                </a:path>
              </a:pathLst>
            </a:custGeom>
            <a:solidFill>
              <a:srgbClr val="ABC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78067" y="1141464"/>
              <a:ext cx="414655" cy="355600"/>
            </a:xfrm>
            <a:custGeom>
              <a:avLst/>
              <a:gdLst/>
              <a:ahLst/>
              <a:cxnLst/>
              <a:rect l="l" t="t" r="r" b="b"/>
              <a:pathLst>
                <a:path w="414654" h="355600">
                  <a:moveTo>
                    <a:pt x="0" y="355341"/>
                  </a:moveTo>
                  <a:lnTo>
                    <a:pt x="0" y="185786"/>
                  </a:lnTo>
                  <a:lnTo>
                    <a:pt x="414541" y="0"/>
                  </a:lnTo>
                  <a:lnTo>
                    <a:pt x="0" y="355341"/>
                  </a:lnTo>
                  <a:close/>
                </a:path>
              </a:pathLst>
            </a:custGeom>
            <a:solidFill>
              <a:srgbClr val="5D7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4706721" y="1977380"/>
            <a:ext cx="4764395" cy="3316292"/>
          </a:xfrm>
        </p:spPr>
        <p:txBody>
          <a:bodyPr/>
          <a:lstStyle/>
          <a:p>
            <a:pPr marL="12700" marR="5080">
              <a:spcBef>
                <a:spcPts val="695"/>
              </a:spcBef>
            </a:pPr>
            <a:r>
              <a:rPr lang="ru-RU" sz="4400" b="0" spc="-250" dirty="0">
                <a:solidFill>
                  <a:srgbClr val="4B69BB"/>
                </a:solidFill>
                <a:latin typeface="+mj-lt"/>
              </a:rPr>
              <a:t>Движение ТОС в Ульяновской области – перспективы развития</a:t>
            </a:r>
            <a:br>
              <a:rPr lang="ru-RU" sz="4400" b="0" dirty="0">
                <a:solidFill>
                  <a:srgbClr val="4B69BB"/>
                </a:solidFill>
              </a:rPr>
            </a:br>
            <a:endParaRPr lang="ru-RU" b="0" dirty="0">
              <a:solidFill>
                <a:srgbClr val="4B69BB"/>
              </a:solidFill>
            </a:endParaRPr>
          </a:p>
        </p:txBody>
      </p:sp>
      <p:pic>
        <p:nvPicPr>
          <p:cNvPr id="28" name="Объект 2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3" y="1287314"/>
            <a:ext cx="4243388" cy="3751343"/>
          </a:xfrm>
        </p:spPr>
      </p:pic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4272140" y="6843662"/>
            <a:ext cx="1276350" cy="18594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202</a:t>
            </a:r>
            <a:r>
              <a:rPr lang="ru-RU" spc="110" dirty="0">
                <a:latin typeface="Calibri"/>
                <a:cs typeface="Calibri"/>
              </a:rPr>
              <a:t>3</a:t>
            </a:r>
            <a:endParaRPr spc="11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10604" y="869831"/>
            <a:ext cx="2312670" cy="3937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 algn="r">
              <a:lnSpc>
                <a:spcPts val="1435"/>
              </a:lnSpc>
              <a:spcBef>
                <a:spcPts val="125"/>
              </a:spcBef>
            </a:pPr>
            <a:r>
              <a:rPr sz="1200" spc="105" dirty="0">
                <a:latin typeface="Calibri"/>
                <a:cs typeface="Calibri"/>
              </a:rPr>
              <a:t>Ассоциация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125" dirty="0">
                <a:latin typeface="Calibri"/>
                <a:cs typeface="Calibri"/>
              </a:rPr>
              <a:t>ТОС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Ульяновской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ts val="1435"/>
              </a:lnSpc>
            </a:pPr>
            <a:r>
              <a:rPr sz="1200" spc="100" dirty="0">
                <a:latin typeface="Calibri"/>
                <a:cs typeface="Calibri"/>
              </a:rPr>
              <a:t>области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46212" y="5112809"/>
            <a:ext cx="32569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50" dirty="0">
                <a:latin typeface="Trebuchet MS"/>
                <a:cs typeface="Trebuchet MS"/>
              </a:rPr>
              <a:t>З</a:t>
            </a:r>
            <a:r>
              <a:rPr sz="1400" b="1" spc="-95" dirty="0" err="1">
                <a:latin typeface="Trebuchet MS"/>
                <a:cs typeface="Trebuchet MS"/>
              </a:rPr>
              <a:t>а</a:t>
            </a:r>
            <a:r>
              <a:rPr sz="1400" b="1" spc="-85" dirty="0" err="1">
                <a:latin typeface="Trebuchet MS"/>
                <a:cs typeface="Trebuchet MS"/>
              </a:rPr>
              <a:t>м</a:t>
            </a:r>
            <a:r>
              <a:rPr sz="1400" b="1" spc="-145" dirty="0" err="1">
                <a:latin typeface="Trebuchet MS"/>
                <a:cs typeface="Trebuchet MS"/>
              </a:rPr>
              <a:t>е</a:t>
            </a:r>
            <a:r>
              <a:rPr sz="1400" b="1" spc="-85" dirty="0" err="1">
                <a:latin typeface="Trebuchet MS"/>
                <a:cs typeface="Trebuchet MS"/>
              </a:rPr>
              <a:t>с</a:t>
            </a:r>
            <a:r>
              <a:rPr sz="1400" b="1" spc="-55" dirty="0" err="1">
                <a:latin typeface="Trebuchet MS"/>
                <a:cs typeface="Trebuchet MS"/>
              </a:rPr>
              <a:t>т</a:t>
            </a:r>
            <a:r>
              <a:rPr sz="1400" b="1" spc="-150" dirty="0" err="1">
                <a:latin typeface="Trebuchet MS"/>
                <a:cs typeface="Trebuchet MS"/>
              </a:rPr>
              <a:t>и</a:t>
            </a:r>
            <a:r>
              <a:rPr sz="1400" b="1" spc="-55" dirty="0" err="1">
                <a:latin typeface="Trebuchet MS"/>
                <a:cs typeface="Trebuchet MS"/>
              </a:rPr>
              <a:t>т</a:t>
            </a:r>
            <a:r>
              <a:rPr sz="1400" b="1" spc="-145" dirty="0" err="1">
                <a:latin typeface="Trebuchet MS"/>
                <a:cs typeface="Trebuchet MS"/>
              </a:rPr>
              <a:t>ел</a:t>
            </a:r>
            <a:r>
              <a:rPr sz="1400" b="1" spc="-70" dirty="0" err="1">
                <a:latin typeface="Trebuchet MS"/>
                <a:cs typeface="Trebuchet MS"/>
              </a:rPr>
              <a:t>ь</a:t>
            </a:r>
            <a:r>
              <a:rPr sz="1400" b="1" spc="-100" dirty="0">
                <a:latin typeface="Trebuchet MS"/>
                <a:cs typeface="Trebuchet MS"/>
              </a:rPr>
              <a:t> </a:t>
            </a:r>
            <a:r>
              <a:rPr sz="1400" b="1" spc="-80" dirty="0">
                <a:latin typeface="Trebuchet MS"/>
                <a:cs typeface="Trebuchet MS"/>
              </a:rPr>
              <a:t>П</a:t>
            </a:r>
            <a:r>
              <a:rPr sz="1400" b="1" spc="-135" dirty="0">
                <a:latin typeface="Trebuchet MS"/>
                <a:cs typeface="Trebuchet MS"/>
              </a:rPr>
              <a:t>р</a:t>
            </a:r>
            <a:r>
              <a:rPr sz="1400" b="1" spc="-145" dirty="0">
                <a:latin typeface="Trebuchet MS"/>
                <a:cs typeface="Trebuchet MS"/>
              </a:rPr>
              <a:t>е</a:t>
            </a:r>
            <a:r>
              <a:rPr sz="1400" b="1" spc="-90" dirty="0">
                <a:latin typeface="Trebuchet MS"/>
                <a:cs typeface="Trebuchet MS"/>
              </a:rPr>
              <a:t>д</a:t>
            </a:r>
            <a:r>
              <a:rPr sz="1400" b="1" spc="-85" dirty="0">
                <a:latin typeface="Trebuchet MS"/>
                <a:cs typeface="Trebuchet MS"/>
              </a:rPr>
              <a:t>с</a:t>
            </a:r>
            <a:r>
              <a:rPr sz="1400" b="1" spc="-145" dirty="0">
                <a:latin typeface="Trebuchet MS"/>
                <a:cs typeface="Trebuchet MS"/>
              </a:rPr>
              <a:t>е</a:t>
            </a:r>
            <a:r>
              <a:rPr sz="1400" b="1" spc="-90" dirty="0">
                <a:latin typeface="Trebuchet MS"/>
                <a:cs typeface="Trebuchet MS"/>
              </a:rPr>
              <a:t>д</a:t>
            </a:r>
            <a:r>
              <a:rPr sz="1400" b="1" spc="-95" dirty="0">
                <a:latin typeface="Trebuchet MS"/>
                <a:cs typeface="Trebuchet MS"/>
              </a:rPr>
              <a:t>а</a:t>
            </a:r>
            <a:r>
              <a:rPr sz="1400" b="1" spc="-55" dirty="0">
                <a:latin typeface="Trebuchet MS"/>
                <a:cs typeface="Trebuchet MS"/>
              </a:rPr>
              <a:t>т</a:t>
            </a:r>
            <a:r>
              <a:rPr sz="1400" b="1" spc="-145" dirty="0">
                <a:latin typeface="Trebuchet MS"/>
                <a:cs typeface="Trebuchet MS"/>
              </a:rPr>
              <a:t>ел</a:t>
            </a:r>
            <a:r>
              <a:rPr sz="1400" b="1" spc="-95" dirty="0">
                <a:latin typeface="Trebuchet MS"/>
                <a:cs typeface="Trebuchet MS"/>
              </a:rPr>
              <a:t>я</a:t>
            </a:r>
            <a:r>
              <a:rPr sz="1400" b="1" spc="-100" dirty="0">
                <a:latin typeface="Trebuchet MS"/>
                <a:cs typeface="Trebuchet MS"/>
              </a:rPr>
              <a:t> </a:t>
            </a:r>
            <a:r>
              <a:rPr sz="1400" b="1" spc="-145" dirty="0">
                <a:latin typeface="Trebuchet MS"/>
                <a:cs typeface="Trebuchet MS"/>
              </a:rPr>
              <a:t>О</a:t>
            </a:r>
            <a:r>
              <a:rPr sz="1400" b="1" spc="-120" dirty="0">
                <a:latin typeface="Trebuchet MS"/>
                <a:cs typeface="Trebuchet MS"/>
              </a:rPr>
              <a:t>б</a:t>
            </a:r>
            <a:r>
              <a:rPr sz="1400" b="1" spc="-40" dirty="0">
                <a:latin typeface="Trebuchet MS"/>
                <a:cs typeface="Trebuchet MS"/>
              </a:rPr>
              <a:t>щ</a:t>
            </a:r>
            <a:r>
              <a:rPr sz="1400" b="1" spc="-145" dirty="0">
                <a:latin typeface="Trebuchet MS"/>
                <a:cs typeface="Trebuchet MS"/>
              </a:rPr>
              <a:t>е</a:t>
            </a:r>
            <a:r>
              <a:rPr sz="1400" b="1" spc="-85" dirty="0">
                <a:latin typeface="Trebuchet MS"/>
                <a:cs typeface="Trebuchet MS"/>
              </a:rPr>
              <a:t>с</a:t>
            </a:r>
            <a:r>
              <a:rPr sz="1400" b="1" spc="-55" dirty="0">
                <a:latin typeface="Trebuchet MS"/>
                <a:cs typeface="Trebuchet MS"/>
              </a:rPr>
              <a:t>т</a:t>
            </a:r>
            <a:r>
              <a:rPr sz="1400" b="1" spc="-75" dirty="0">
                <a:latin typeface="Trebuchet MS"/>
                <a:cs typeface="Trebuchet MS"/>
              </a:rPr>
              <a:t>в</a:t>
            </a:r>
            <a:r>
              <a:rPr sz="1400" b="1" spc="-145" dirty="0">
                <a:latin typeface="Trebuchet MS"/>
                <a:cs typeface="Trebuchet MS"/>
              </a:rPr>
              <a:t>е</a:t>
            </a:r>
            <a:r>
              <a:rPr sz="1400" b="1" spc="-140" dirty="0">
                <a:latin typeface="Trebuchet MS"/>
                <a:cs typeface="Trebuchet MS"/>
              </a:rPr>
              <a:t>нн</a:t>
            </a:r>
            <a:r>
              <a:rPr sz="1400" b="1" spc="-110" dirty="0">
                <a:latin typeface="Trebuchet MS"/>
                <a:cs typeface="Trebuchet MS"/>
              </a:rPr>
              <a:t>о</a:t>
            </a:r>
            <a:r>
              <a:rPr sz="1400" b="1" spc="-145" dirty="0">
                <a:latin typeface="Trebuchet MS"/>
                <a:cs typeface="Trebuchet MS"/>
              </a:rPr>
              <a:t>й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46212" y="5360459"/>
            <a:ext cx="22402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25" dirty="0">
                <a:latin typeface="Trebuchet MS"/>
                <a:cs typeface="Trebuchet MS"/>
              </a:rPr>
              <a:t>п</a:t>
            </a:r>
            <a:r>
              <a:rPr sz="1400" b="1" spc="-95" dirty="0">
                <a:latin typeface="Trebuchet MS"/>
                <a:cs typeface="Trebuchet MS"/>
              </a:rPr>
              <a:t>а</a:t>
            </a:r>
            <a:r>
              <a:rPr sz="1400" b="1" spc="-145" dirty="0">
                <a:latin typeface="Trebuchet MS"/>
                <a:cs typeface="Trebuchet MS"/>
              </a:rPr>
              <a:t>л</a:t>
            </a:r>
            <a:r>
              <a:rPr sz="1400" b="1" spc="-95" dirty="0">
                <a:latin typeface="Trebuchet MS"/>
                <a:cs typeface="Trebuchet MS"/>
              </a:rPr>
              <a:t>а</a:t>
            </a:r>
            <a:r>
              <a:rPr sz="1400" b="1" spc="-55" dirty="0">
                <a:latin typeface="Trebuchet MS"/>
                <a:cs typeface="Trebuchet MS"/>
              </a:rPr>
              <a:t>т</a:t>
            </a:r>
            <a:r>
              <a:rPr sz="1400" b="1" spc="-20" dirty="0">
                <a:latin typeface="Trebuchet MS"/>
                <a:cs typeface="Trebuchet MS"/>
              </a:rPr>
              <a:t>ы</a:t>
            </a:r>
            <a:r>
              <a:rPr sz="1400" b="1" spc="-100" dirty="0">
                <a:latin typeface="Trebuchet MS"/>
                <a:cs typeface="Trebuchet MS"/>
              </a:rPr>
              <a:t> </a:t>
            </a:r>
            <a:r>
              <a:rPr sz="1400" b="1" spc="-105" dirty="0">
                <a:latin typeface="Trebuchet MS"/>
                <a:cs typeface="Trebuchet MS"/>
              </a:rPr>
              <a:t>У</a:t>
            </a:r>
            <a:r>
              <a:rPr sz="1400" b="1" spc="-145" dirty="0">
                <a:latin typeface="Trebuchet MS"/>
                <a:cs typeface="Trebuchet MS"/>
              </a:rPr>
              <a:t>л</a:t>
            </a:r>
            <a:r>
              <a:rPr sz="1400" b="1" spc="-75" dirty="0">
                <a:latin typeface="Trebuchet MS"/>
                <a:cs typeface="Trebuchet MS"/>
              </a:rPr>
              <a:t>ь</a:t>
            </a:r>
            <a:r>
              <a:rPr sz="1400" b="1" spc="-100" dirty="0">
                <a:latin typeface="Trebuchet MS"/>
                <a:cs typeface="Trebuchet MS"/>
              </a:rPr>
              <a:t>я</a:t>
            </a:r>
            <a:r>
              <a:rPr sz="1400" b="1" spc="-140" dirty="0">
                <a:latin typeface="Trebuchet MS"/>
                <a:cs typeface="Trebuchet MS"/>
              </a:rPr>
              <a:t>н</a:t>
            </a:r>
            <a:r>
              <a:rPr sz="1400" b="1" spc="-110" dirty="0">
                <a:latin typeface="Trebuchet MS"/>
                <a:cs typeface="Trebuchet MS"/>
              </a:rPr>
              <a:t>о</a:t>
            </a:r>
            <a:r>
              <a:rPr sz="1400" b="1" spc="-75" dirty="0">
                <a:latin typeface="Trebuchet MS"/>
                <a:cs typeface="Trebuchet MS"/>
              </a:rPr>
              <a:t>в</a:t>
            </a:r>
            <a:r>
              <a:rPr sz="1400" b="1" spc="-85" dirty="0">
                <a:latin typeface="Trebuchet MS"/>
                <a:cs typeface="Trebuchet MS"/>
              </a:rPr>
              <a:t>с</a:t>
            </a:r>
            <a:r>
              <a:rPr sz="1400" b="1" spc="-65" dirty="0">
                <a:latin typeface="Trebuchet MS"/>
                <a:cs typeface="Trebuchet MS"/>
              </a:rPr>
              <a:t>к</a:t>
            </a:r>
            <a:r>
              <a:rPr sz="1400" b="1" spc="-110" dirty="0">
                <a:latin typeface="Trebuchet MS"/>
                <a:cs typeface="Trebuchet MS"/>
              </a:rPr>
              <a:t>о</a:t>
            </a:r>
            <a:r>
              <a:rPr sz="1400" b="1" spc="-145" dirty="0">
                <a:latin typeface="Trebuchet MS"/>
                <a:cs typeface="Trebuchet MS"/>
              </a:rPr>
              <a:t>й</a:t>
            </a:r>
            <a:r>
              <a:rPr sz="1400" b="1" spc="-100" dirty="0">
                <a:latin typeface="Trebuchet MS"/>
                <a:cs typeface="Trebuchet MS"/>
              </a:rPr>
              <a:t> </a:t>
            </a:r>
            <a:r>
              <a:rPr sz="1400" b="1" spc="-110" dirty="0">
                <a:latin typeface="Trebuchet MS"/>
                <a:cs typeface="Trebuchet MS"/>
              </a:rPr>
              <a:t>о</a:t>
            </a:r>
            <a:r>
              <a:rPr sz="1400" b="1" spc="-120" dirty="0">
                <a:latin typeface="Trebuchet MS"/>
                <a:cs typeface="Trebuchet MS"/>
              </a:rPr>
              <a:t>б</a:t>
            </a:r>
            <a:r>
              <a:rPr sz="1400" b="1" spc="-145" dirty="0">
                <a:latin typeface="Trebuchet MS"/>
                <a:cs typeface="Trebuchet MS"/>
              </a:rPr>
              <a:t>л</a:t>
            </a:r>
            <a:r>
              <a:rPr sz="1400" b="1" spc="-95" dirty="0">
                <a:latin typeface="Trebuchet MS"/>
                <a:cs typeface="Trebuchet MS"/>
              </a:rPr>
              <a:t>а</a:t>
            </a:r>
            <a:r>
              <a:rPr sz="1400" b="1" spc="-85" dirty="0">
                <a:latin typeface="Trebuchet MS"/>
                <a:cs typeface="Trebuchet MS"/>
              </a:rPr>
              <a:t>с</a:t>
            </a:r>
            <a:r>
              <a:rPr sz="1400" b="1" spc="-55" dirty="0">
                <a:latin typeface="Trebuchet MS"/>
                <a:cs typeface="Trebuchet MS"/>
              </a:rPr>
              <a:t>т</a:t>
            </a:r>
            <a:r>
              <a:rPr sz="1400" b="1" spc="-145" dirty="0">
                <a:latin typeface="Trebuchet MS"/>
                <a:cs typeface="Trebuchet MS"/>
              </a:rPr>
              <a:t>и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46212" y="5608109"/>
            <a:ext cx="27489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35" dirty="0">
                <a:latin typeface="Trebuchet MS"/>
                <a:cs typeface="Trebuchet MS"/>
              </a:rPr>
              <a:t>член</a:t>
            </a:r>
            <a:r>
              <a:rPr sz="1400" b="1" spc="-95" dirty="0">
                <a:latin typeface="Trebuchet MS"/>
                <a:cs typeface="Trebuchet MS"/>
              </a:rPr>
              <a:t> </a:t>
            </a:r>
            <a:r>
              <a:rPr sz="1400" b="1" spc="-120" dirty="0">
                <a:latin typeface="Trebuchet MS"/>
                <a:cs typeface="Trebuchet MS"/>
              </a:rPr>
              <a:t>Правления</a:t>
            </a:r>
            <a:r>
              <a:rPr sz="1400" b="1" spc="-90" dirty="0">
                <a:latin typeface="Trebuchet MS"/>
                <a:cs typeface="Trebuchet MS"/>
              </a:rPr>
              <a:t> </a:t>
            </a:r>
            <a:r>
              <a:rPr sz="1400" b="1" spc="-120" dirty="0">
                <a:latin typeface="Trebuchet MS"/>
                <a:cs typeface="Trebuchet MS"/>
              </a:rPr>
              <a:t>Общенациональной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46212" y="5821393"/>
            <a:ext cx="3460750" cy="732252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lang="ru-RU" sz="1400" b="1" spc="-95" dirty="0">
                <a:latin typeface="Trebuchet MS"/>
                <a:cs typeface="Trebuchet MS"/>
              </a:rPr>
              <a:t>а</a:t>
            </a:r>
            <a:r>
              <a:rPr sz="1400" b="1" spc="-85" dirty="0" err="1">
                <a:latin typeface="Trebuchet MS"/>
                <a:cs typeface="Trebuchet MS"/>
              </a:rPr>
              <a:t>сс</a:t>
            </a:r>
            <a:r>
              <a:rPr sz="1400" b="1" spc="-110" dirty="0" err="1">
                <a:latin typeface="Trebuchet MS"/>
                <a:cs typeface="Trebuchet MS"/>
              </a:rPr>
              <a:t>о</a:t>
            </a:r>
            <a:r>
              <a:rPr sz="1400" b="1" spc="-90" dirty="0" err="1">
                <a:latin typeface="Trebuchet MS"/>
                <a:cs typeface="Trebuchet MS"/>
              </a:rPr>
              <a:t>ц</a:t>
            </a:r>
            <a:r>
              <a:rPr sz="1400" b="1" spc="-150" dirty="0" err="1">
                <a:latin typeface="Trebuchet MS"/>
                <a:cs typeface="Trebuchet MS"/>
              </a:rPr>
              <a:t>и</a:t>
            </a:r>
            <a:r>
              <a:rPr sz="1400" b="1" spc="-95" dirty="0" err="1">
                <a:latin typeface="Trebuchet MS"/>
                <a:cs typeface="Trebuchet MS"/>
              </a:rPr>
              <a:t>а</a:t>
            </a:r>
            <a:r>
              <a:rPr sz="1400" b="1" spc="-90" dirty="0" err="1">
                <a:latin typeface="Trebuchet MS"/>
                <a:cs typeface="Trebuchet MS"/>
              </a:rPr>
              <a:t>ц</a:t>
            </a:r>
            <a:r>
              <a:rPr sz="1400" b="1" spc="-150" dirty="0" err="1">
                <a:latin typeface="Trebuchet MS"/>
                <a:cs typeface="Trebuchet MS"/>
              </a:rPr>
              <a:t>и</a:t>
            </a:r>
            <a:r>
              <a:rPr sz="1400" b="1" spc="-145" dirty="0" err="1">
                <a:latin typeface="Trebuchet MS"/>
                <a:cs typeface="Trebuchet MS"/>
              </a:rPr>
              <a:t>и</a:t>
            </a:r>
            <a:r>
              <a:rPr sz="1400" b="1" spc="-100" dirty="0">
                <a:latin typeface="Trebuchet MS"/>
                <a:cs typeface="Trebuchet MS"/>
              </a:rPr>
              <a:t> </a:t>
            </a:r>
            <a:r>
              <a:rPr sz="1400" b="1" spc="-155" dirty="0">
                <a:latin typeface="Trebuchet MS"/>
                <a:cs typeface="Trebuchet MS"/>
              </a:rPr>
              <a:t>Т</a:t>
            </a:r>
            <a:r>
              <a:rPr sz="1400" b="1" spc="-145" dirty="0">
                <a:latin typeface="Trebuchet MS"/>
                <a:cs typeface="Trebuchet MS"/>
              </a:rPr>
              <a:t>О</a:t>
            </a:r>
            <a:r>
              <a:rPr sz="1400" b="1" spc="-60" dirty="0">
                <a:latin typeface="Trebuchet MS"/>
                <a:cs typeface="Trebuchet MS"/>
              </a:rPr>
              <a:t>С</a:t>
            </a:r>
            <a:endParaRPr sz="1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400" b="1" spc="-80" dirty="0" err="1">
                <a:latin typeface="Trebuchet MS"/>
                <a:cs typeface="Trebuchet MS"/>
              </a:rPr>
              <a:t>П</a:t>
            </a:r>
            <a:r>
              <a:rPr sz="1400" b="1" spc="-135" dirty="0" err="1">
                <a:latin typeface="Trebuchet MS"/>
                <a:cs typeface="Trebuchet MS"/>
              </a:rPr>
              <a:t>р</a:t>
            </a:r>
            <a:r>
              <a:rPr sz="1400" b="1" spc="-145" dirty="0" err="1">
                <a:latin typeface="Trebuchet MS"/>
                <a:cs typeface="Trebuchet MS"/>
              </a:rPr>
              <a:t>е</a:t>
            </a:r>
            <a:r>
              <a:rPr sz="1400" b="1" spc="-90" dirty="0" err="1">
                <a:latin typeface="Trebuchet MS"/>
                <a:cs typeface="Trebuchet MS"/>
              </a:rPr>
              <a:t>д</a:t>
            </a:r>
            <a:r>
              <a:rPr sz="1400" b="1" spc="-85" dirty="0" err="1">
                <a:latin typeface="Trebuchet MS"/>
                <a:cs typeface="Trebuchet MS"/>
              </a:rPr>
              <a:t>с</a:t>
            </a:r>
            <a:r>
              <a:rPr sz="1400" b="1" spc="-145" dirty="0" err="1">
                <a:latin typeface="Trebuchet MS"/>
                <a:cs typeface="Trebuchet MS"/>
              </a:rPr>
              <a:t>е</a:t>
            </a:r>
            <a:r>
              <a:rPr sz="1400" b="1" spc="-90" dirty="0" err="1">
                <a:latin typeface="Trebuchet MS"/>
                <a:cs typeface="Trebuchet MS"/>
              </a:rPr>
              <a:t>д</a:t>
            </a:r>
            <a:r>
              <a:rPr sz="1400" b="1" spc="-95" dirty="0" err="1">
                <a:latin typeface="Trebuchet MS"/>
                <a:cs typeface="Trebuchet MS"/>
              </a:rPr>
              <a:t>а</a:t>
            </a:r>
            <a:r>
              <a:rPr sz="1400" b="1" spc="-55" dirty="0" err="1">
                <a:latin typeface="Trebuchet MS"/>
                <a:cs typeface="Trebuchet MS"/>
              </a:rPr>
              <a:t>т</a:t>
            </a:r>
            <a:r>
              <a:rPr sz="1400" b="1" spc="-145" dirty="0" err="1">
                <a:latin typeface="Trebuchet MS"/>
                <a:cs typeface="Trebuchet MS"/>
              </a:rPr>
              <a:t>ел</a:t>
            </a:r>
            <a:r>
              <a:rPr sz="1400" b="1" spc="-70" dirty="0" err="1">
                <a:latin typeface="Trebuchet MS"/>
                <a:cs typeface="Trebuchet MS"/>
              </a:rPr>
              <a:t>ь</a:t>
            </a:r>
            <a:r>
              <a:rPr sz="1400" b="1" spc="-100" dirty="0">
                <a:latin typeface="Trebuchet MS"/>
                <a:cs typeface="Trebuchet MS"/>
              </a:rPr>
              <a:t>  </a:t>
            </a:r>
            <a:r>
              <a:rPr sz="1400" b="1" spc="-65" dirty="0" err="1">
                <a:latin typeface="Trebuchet MS"/>
                <a:cs typeface="Trebuchet MS"/>
              </a:rPr>
              <a:t>А</a:t>
            </a:r>
            <a:r>
              <a:rPr sz="1400" b="1" spc="-85" dirty="0" err="1">
                <a:latin typeface="Trebuchet MS"/>
                <a:cs typeface="Trebuchet MS"/>
              </a:rPr>
              <a:t>сс</a:t>
            </a:r>
            <a:r>
              <a:rPr sz="1400" b="1" spc="-110" dirty="0" err="1">
                <a:latin typeface="Trebuchet MS"/>
                <a:cs typeface="Trebuchet MS"/>
              </a:rPr>
              <a:t>о</a:t>
            </a:r>
            <a:r>
              <a:rPr sz="1400" b="1" spc="-90" dirty="0" err="1">
                <a:latin typeface="Trebuchet MS"/>
                <a:cs typeface="Trebuchet MS"/>
              </a:rPr>
              <a:t>ц</a:t>
            </a:r>
            <a:r>
              <a:rPr sz="1400" b="1" spc="-150" dirty="0" err="1">
                <a:latin typeface="Trebuchet MS"/>
                <a:cs typeface="Trebuchet MS"/>
              </a:rPr>
              <a:t>и</a:t>
            </a:r>
            <a:r>
              <a:rPr sz="1400" b="1" spc="-95" dirty="0" err="1">
                <a:latin typeface="Trebuchet MS"/>
                <a:cs typeface="Trebuchet MS"/>
              </a:rPr>
              <a:t>а</a:t>
            </a:r>
            <a:r>
              <a:rPr sz="1400" b="1" spc="-90" dirty="0" err="1">
                <a:latin typeface="Trebuchet MS"/>
                <a:cs typeface="Trebuchet MS"/>
              </a:rPr>
              <a:t>ц</a:t>
            </a:r>
            <a:r>
              <a:rPr sz="1400" b="1" spc="-150" dirty="0" err="1">
                <a:latin typeface="Trebuchet MS"/>
                <a:cs typeface="Trebuchet MS"/>
              </a:rPr>
              <a:t>и</a:t>
            </a:r>
            <a:r>
              <a:rPr sz="1400" b="1" spc="-145" dirty="0" err="1">
                <a:latin typeface="Trebuchet MS"/>
                <a:cs typeface="Trebuchet MS"/>
              </a:rPr>
              <a:t>и</a:t>
            </a:r>
            <a:r>
              <a:rPr sz="1400" b="1" spc="-100" dirty="0">
                <a:latin typeface="Trebuchet MS"/>
                <a:cs typeface="Trebuchet MS"/>
              </a:rPr>
              <a:t> </a:t>
            </a:r>
            <a:r>
              <a:rPr sz="1400" b="1" spc="-155" dirty="0">
                <a:latin typeface="Trebuchet MS"/>
                <a:cs typeface="Trebuchet MS"/>
              </a:rPr>
              <a:t>Т</a:t>
            </a:r>
            <a:r>
              <a:rPr sz="1400" b="1" spc="-145" dirty="0">
                <a:latin typeface="Trebuchet MS"/>
                <a:cs typeface="Trebuchet MS"/>
              </a:rPr>
              <a:t>О</a:t>
            </a:r>
            <a:r>
              <a:rPr sz="1400" b="1" spc="-60" dirty="0">
                <a:latin typeface="Trebuchet MS"/>
                <a:cs typeface="Trebuchet MS"/>
              </a:rPr>
              <a:t>С</a:t>
            </a:r>
            <a:r>
              <a:rPr lang="ru-RU" sz="1400" b="1" spc="-60" dirty="0">
                <a:latin typeface="Trebuchet MS"/>
                <a:cs typeface="Trebuchet MS"/>
              </a:rPr>
              <a:t> Ульяновской области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37960" y="5373159"/>
            <a:ext cx="188531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40" dirty="0">
                <a:latin typeface="Trebuchet MS"/>
                <a:cs typeface="Trebuchet MS"/>
              </a:rPr>
              <a:t>В.В.Сидоров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 txBox="1"/>
          <p:nvPr/>
        </p:nvSpPr>
        <p:spPr>
          <a:xfrm>
            <a:off x="8568893" y="6080564"/>
            <a:ext cx="973455" cy="79380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4800" b="1" spc="640" dirty="0">
                <a:latin typeface="Arial"/>
                <a:cs typeface="Arial"/>
              </a:rPr>
              <a:t>/</a:t>
            </a:r>
            <a:r>
              <a:rPr lang="ru-RU" sz="4800" b="1" spc="65" dirty="0">
                <a:latin typeface="Arial"/>
                <a:cs typeface="Arial"/>
              </a:rPr>
              <a:t>09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xfrm>
            <a:off x="4272140" y="6843662"/>
            <a:ext cx="1276350" cy="18594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202</a:t>
            </a:r>
            <a:r>
              <a:rPr lang="ru-RU" spc="110" dirty="0">
                <a:latin typeface="Calibri"/>
                <a:cs typeface="Calibri"/>
              </a:rPr>
              <a:t>3</a:t>
            </a:r>
            <a:endParaRPr spc="110" dirty="0">
              <a:latin typeface="Calibri"/>
              <a:cs typeface="Calibri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48" y="227485"/>
            <a:ext cx="1280271" cy="1127858"/>
          </a:xfrm>
          <a:prstGeom prst="rect">
            <a:avLst/>
          </a:prstGeom>
        </p:spPr>
      </p:pic>
      <p:sp>
        <p:nvSpPr>
          <p:cNvPr id="2" name="AutoShape 4" descr="Рост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4" y="-144463"/>
            <a:ext cx="1901825" cy="190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71131" y="469371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+mj-lt"/>
              </a:rPr>
              <a:t>Формула успеха ТОС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8BB1C6-27F2-4F5C-A4BA-7A786443B293}"/>
              </a:ext>
            </a:extLst>
          </p:cNvPr>
          <p:cNvSpPr txBox="1"/>
          <p:nvPr/>
        </p:nvSpPr>
        <p:spPr>
          <a:xfrm>
            <a:off x="-106027" y="3617181"/>
            <a:ext cx="1355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Успешный ТОС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681490-DDF7-47BD-805C-A4B38672595D}"/>
              </a:ext>
            </a:extLst>
          </p:cNvPr>
          <p:cNvSpPr txBox="1"/>
          <p:nvPr/>
        </p:nvSpPr>
        <p:spPr>
          <a:xfrm>
            <a:off x="1426088" y="3683208"/>
            <a:ext cx="189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Вовлеченные жители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DD47D-F757-4440-A9A5-56B4251AB665}"/>
              </a:ext>
            </a:extLst>
          </p:cNvPr>
          <p:cNvSpPr txBox="1"/>
          <p:nvPr/>
        </p:nvSpPr>
        <p:spPr>
          <a:xfrm>
            <a:off x="3244766" y="3713969"/>
            <a:ext cx="189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Активный </a:t>
            </a:r>
          </a:p>
          <a:p>
            <a:pPr algn="ctr"/>
            <a:r>
              <a:rPr lang="ru-RU" sz="1600" dirty="0"/>
              <a:t>лидер</a:t>
            </a:r>
          </a:p>
        </p:txBody>
      </p:sp>
      <p:sp>
        <p:nvSpPr>
          <p:cNvPr id="15" name="Равно 14">
            <a:extLst>
              <a:ext uri="{FF2B5EF4-FFF2-40B4-BE49-F238E27FC236}">
                <a16:creationId xmlns:a16="http://schemas.microsoft.com/office/drawing/2014/main" id="{929BD4A8-2DDB-45CC-838E-514DC4741333}"/>
              </a:ext>
            </a:extLst>
          </p:cNvPr>
          <p:cNvSpPr/>
          <p:nvPr/>
        </p:nvSpPr>
        <p:spPr>
          <a:xfrm>
            <a:off x="1040033" y="3656517"/>
            <a:ext cx="671866" cy="557770"/>
          </a:xfrm>
          <a:prstGeom prst="mathEqual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16" name="Двойные круглые скобки 15">
            <a:extLst>
              <a:ext uri="{FF2B5EF4-FFF2-40B4-BE49-F238E27FC236}">
                <a16:creationId xmlns:a16="http://schemas.microsoft.com/office/drawing/2014/main" id="{E59EE938-5007-44E9-9BE5-6D4B6729545B}"/>
              </a:ext>
            </a:extLst>
          </p:cNvPr>
          <p:cNvSpPr/>
          <p:nvPr/>
        </p:nvSpPr>
        <p:spPr>
          <a:xfrm>
            <a:off x="1671380" y="2895600"/>
            <a:ext cx="3048940" cy="2106608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" name="Знак ''плюс'' 6">
            <a:extLst>
              <a:ext uri="{FF2B5EF4-FFF2-40B4-BE49-F238E27FC236}">
                <a16:creationId xmlns:a16="http://schemas.microsoft.com/office/drawing/2014/main" id="{D2087DD1-4D02-452D-BEE9-74FBBC5B421C}"/>
              </a:ext>
            </a:extLst>
          </p:cNvPr>
          <p:cNvSpPr/>
          <p:nvPr/>
        </p:nvSpPr>
        <p:spPr>
          <a:xfrm>
            <a:off x="2918472" y="3712946"/>
            <a:ext cx="597466" cy="613255"/>
          </a:xfrm>
          <a:prstGeom prst="mathPl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8" name="Знак умножения 7">
            <a:extLst>
              <a:ext uri="{FF2B5EF4-FFF2-40B4-BE49-F238E27FC236}">
                <a16:creationId xmlns:a16="http://schemas.microsoft.com/office/drawing/2014/main" id="{F868A50C-5E33-42FF-99E4-BF8B01F37525}"/>
              </a:ext>
            </a:extLst>
          </p:cNvPr>
          <p:cNvSpPr/>
          <p:nvPr/>
        </p:nvSpPr>
        <p:spPr>
          <a:xfrm>
            <a:off x="4826069" y="3621652"/>
            <a:ext cx="692458" cy="707886"/>
          </a:xfrm>
          <a:prstGeom prst="mathMultiply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9" name="Знак умножения 21">
            <a:extLst>
              <a:ext uri="{FF2B5EF4-FFF2-40B4-BE49-F238E27FC236}">
                <a16:creationId xmlns:a16="http://schemas.microsoft.com/office/drawing/2014/main" id="{52AD3F84-17EC-481D-98F3-E85DB8FED227}"/>
              </a:ext>
            </a:extLst>
          </p:cNvPr>
          <p:cNvSpPr/>
          <p:nvPr/>
        </p:nvSpPr>
        <p:spPr>
          <a:xfrm>
            <a:off x="7110179" y="3617181"/>
            <a:ext cx="692458" cy="707886"/>
          </a:xfrm>
          <a:prstGeom prst="mathMultiply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A73E81-C24C-4B6C-833F-3B80C03FD12C}"/>
              </a:ext>
            </a:extLst>
          </p:cNvPr>
          <p:cNvSpPr txBox="1"/>
          <p:nvPr/>
        </p:nvSpPr>
        <p:spPr>
          <a:xfrm>
            <a:off x="7793112" y="3617181"/>
            <a:ext cx="1758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План развития территории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73C2BB-BAE2-4079-9ADB-CF720CEF9A05}"/>
              </a:ext>
            </a:extLst>
          </p:cNvPr>
          <p:cNvSpPr txBox="1"/>
          <p:nvPr/>
        </p:nvSpPr>
        <p:spPr>
          <a:xfrm>
            <a:off x="5518527" y="3480964"/>
            <a:ext cx="1667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Финансово-экономические </a:t>
            </a:r>
          </a:p>
          <a:p>
            <a:pPr algn="ctr"/>
            <a:r>
              <a:rPr lang="ru-RU" sz="1600" dirty="0"/>
              <a:t>основы </a:t>
            </a:r>
          </a:p>
          <a:p>
            <a:pPr algn="ctr"/>
            <a:r>
              <a:rPr lang="ru-RU" sz="1600" dirty="0"/>
              <a:t>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161109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 txBox="1"/>
          <p:nvPr/>
        </p:nvSpPr>
        <p:spPr>
          <a:xfrm>
            <a:off x="8568893" y="6080564"/>
            <a:ext cx="973455" cy="79380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4800" b="1" spc="640" dirty="0">
                <a:latin typeface="Arial"/>
                <a:cs typeface="Arial"/>
              </a:rPr>
              <a:t>/</a:t>
            </a:r>
            <a:r>
              <a:rPr lang="ru-RU" sz="4800" b="1" spc="65" dirty="0">
                <a:latin typeface="Arial"/>
                <a:cs typeface="Arial"/>
              </a:rPr>
              <a:t>10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xfrm>
            <a:off x="4272140" y="6843662"/>
            <a:ext cx="1276350" cy="18594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202</a:t>
            </a:r>
            <a:r>
              <a:rPr lang="ru-RU" spc="110" dirty="0">
                <a:latin typeface="Calibri"/>
                <a:cs typeface="Calibri"/>
              </a:rPr>
              <a:t>3</a:t>
            </a:r>
            <a:endParaRPr spc="110" dirty="0">
              <a:latin typeface="Calibri"/>
              <a:cs typeface="Calibri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48" y="227485"/>
            <a:ext cx="1280271" cy="1127858"/>
          </a:xfrm>
          <a:prstGeom prst="rect">
            <a:avLst/>
          </a:prstGeom>
        </p:spPr>
      </p:pic>
      <p:sp>
        <p:nvSpPr>
          <p:cNvPr id="2" name="AutoShape 4" descr="Рост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4" y="-144463"/>
            <a:ext cx="1901825" cy="190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58835" y="401236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+mj-lt"/>
              </a:rPr>
              <a:t>Финансово-экономическая основа деятельности ТОС 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FDAA52C8-49AB-4419-9964-FC6F67246D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376084"/>
              </p:ext>
            </p:extLst>
          </p:nvPr>
        </p:nvGraphicFramePr>
        <p:xfrm>
          <a:off x="1712735" y="2144050"/>
          <a:ext cx="6731000" cy="433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82611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 txBox="1"/>
          <p:nvPr/>
        </p:nvSpPr>
        <p:spPr>
          <a:xfrm>
            <a:off x="8568893" y="6080564"/>
            <a:ext cx="973455" cy="79380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4800" b="1" spc="640" dirty="0">
                <a:latin typeface="Arial"/>
                <a:cs typeface="Arial"/>
              </a:rPr>
              <a:t>/</a:t>
            </a:r>
            <a:r>
              <a:rPr lang="ru-RU" sz="4800" b="1" spc="65" dirty="0">
                <a:latin typeface="Arial"/>
                <a:cs typeface="Arial"/>
              </a:rPr>
              <a:t>11</a:t>
            </a:r>
            <a:endParaRPr sz="4800" dirty="0">
              <a:latin typeface="Arial"/>
              <a:cs typeface="Arial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48" y="227485"/>
            <a:ext cx="1280271" cy="1127858"/>
          </a:xfrm>
          <a:prstGeom prst="rect">
            <a:avLst/>
          </a:prstGeom>
        </p:spPr>
      </p:pic>
      <p:sp>
        <p:nvSpPr>
          <p:cNvPr id="2" name="AutoShape 4" descr="Рост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4" y="-144463"/>
            <a:ext cx="1901825" cy="190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14399" y="378801"/>
            <a:ext cx="8686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Матрица ТОС Ульяновской области: система взаимодействия</a:t>
            </a:r>
            <a:endParaRPr lang="ru-RU" sz="2800" b="1" dirty="0">
              <a:latin typeface="+mj-lt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E720A6C9-74B4-4EB8-9E83-BB46DBB5F8EC}"/>
              </a:ext>
            </a:extLst>
          </p:cNvPr>
          <p:cNvSpPr/>
          <p:nvPr/>
        </p:nvSpPr>
        <p:spPr>
          <a:xfrm>
            <a:off x="914400" y="6874371"/>
            <a:ext cx="7214616" cy="36284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Жители Ульяновской области, проживающие на территории ТОС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606DAD90-DC8A-40AA-A51D-38FF28D68E40}"/>
              </a:ext>
            </a:extLst>
          </p:cNvPr>
          <p:cNvSpPr/>
          <p:nvPr/>
        </p:nvSpPr>
        <p:spPr>
          <a:xfrm>
            <a:off x="914399" y="5908923"/>
            <a:ext cx="2726836" cy="8428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Старший по участку </a:t>
            </a:r>
            <a:r>
              <a:rPr lang="ru-RU" sz="1200" dirty="0">
                <a:solidFill>
                  <a:schemeClr val="tx1"/>
                </a:solidFill>
              </a:rPr>
              <a:t>(старший по подъезду)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B2009064-0B34-4088-A839-7C9685369C29}"/>
              </a:ext>
            </a:extLst>
          </p:cNvPr>
          <p:cNvSpPr/>
          <p:nvPr/>
        </p:nvSpPr>
        <p:spPr>
          <a:xfrm>
            <a:off x="914399" y="4537213"/>
            <a:ext cx="2726834" cy="12080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Старший по улице </a:t>
            </a:r>
            <a:r>
              <a:rPr lang="ru-RU" sz="1200" dirty="0">
                <a:solidFill>
                  <a:schemeClr val="tx1"/>
                </a:solidFill>
              </a:rPr>
              <a:t>(по дому)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391CE2F7-5237-45BF-8683-4BE1B87EFF6B}"/>
              </a:ext>
            </a:extLst>
          </p:cNvPr>
          <p:cNvSpPr/>
          <p:nvPr/>
        </p:nvSpPr>
        <p:spPr>
          <a:xfrm>
            <a:off x="914399" y="3620294"/>
            <a:ext cx="2726834" cy="760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Председатель ТОС  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AC110015-BDB8-4F7B-9D9D-7EECFAEDD585}"/>
              </a:ext>
            </a:extLst>
          </p:cNvPr>
          <p:cNvSpPr/>
          <p:nvPr/>
        </p:nvSpPr>
        <p:spPr>
          <a:xfrm>
            <a:off x="914399" y="2626694"/>
            <a:ext cx="2726834" cy="7342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Председатель районного (городского) представительства Ассоциации ТОС </a:t>
            </a:r>
            <a:r>
              <a:rPr lang="ru-RU" sz="1200" dirty="0">
                <a:solidFill>
                  <a:schemeClr val="tx1"/>
                </a:solidFill>
              </a:rPr>
              <a:t>– Член правления Ассоциации ТОС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29C75681-9637-4BBB-B182-5ADE2C8FCBF1}"/>
              </a:ext>
            </a:extLst>
          </p:cNvPr>
          <p:cNvSpPr/>
          <p:nvPr/>
        </p:nvSpPr>
        <p:spPr>
          <a:xfrm>
            <a:off x="3915031" y="1962221"/>
            <a:ext cx="2198694" cy="3816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Представительный орган МО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66A2506B-9323-466C-8B30-F9E691C544FD}"/>
              </a:ext>
            </a:extLst>
          </p:cNvPr>
          <p:cNvSpPr/>
          <p:nvPr/>
        </p:nvSpPr>
        <p:spPr>
          <a:xfrm>
            <a:off x="6387518" y="1961669"/>
            <a:ext cx="1741495" cy="3816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Местная администрация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2B7A0822-8197-46DD-B155-D997791D182E}"/>
              </a:ext>
            </a:extLst>
          </p:cNvPr>
          <p:cNvSpPr/>
          <p:nvPr/>
        </p:nvSpPr>
        <p:spPr>
          <a:xfrm>
            <a:off x="3915031" y="2626694"/>
            <a:ext cx="2198695" cy="7342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Председатель </a:t>
            </a:r>
            <a:r>
              <a:rPr lang="ru-RU" sz="1200" dirty="0">
                <a:solidFill>
                  <a:schemeClr val="tx1"/>
                </a:solidFill>
              </a:rPr>
              <a:t>представительного органа </a:t>
            </a:r>
            <a:r>
              <a:rPr lang="ru-RU" sz="1200" dirty="0" err="1">
                <a:solidFill>
                  <a:schemeClr val="tx1"/>
                </a:solidFill>
              </a:rPr>
              <a:t>гор.округа</a:t>
            </a:r>
            <a:r>
              <a:rPr lang="ru-RU" sz="1200" dirty="0">
                <a:solidFill>
                  <a:schemeClr val="tx1"/>
                </a:solidFill>
              </a:rPr>
              <a:t> / </a:t>
            </a:r>
            <a:r>
              <a:rPr lang="ru-RU" sz="1200" dirty="0" err="1">
                <a:solidFill>
                  <a:schemeClr val="tx1"/>
                </a:solidFill>
              </a:rPr>
              <a:t>мун.района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9652DFF5-FEE1-458F-8FAF-219A987EBF8A}"/>
              </a:ext>
            </a:extLst>
          </p:cNvPr>
          <p:cNvSpPr/>
          <p:nvPr/>
        </p:nvSpPr>
        <p:spPr>
          <a:xfrm>
            <a:off x="6387519" y="2622155"/>
            <a:ext cx="1741495" cy="7342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Глава администрации </a:t>
            </a:r>
            <a:r>
              <a:rPr lang="ru-RU" sz="1200" dirty="0" err="1">
                <a:solidFill>
                  <a:schemeClr val="tx1"/>
                </a:solidFill>
              </a:rPr>
              <a:t>гор.округа</a:t>
            </a:r>
            <a:r>
              <a:rPr lang="ru-RU" sz="1200" dirty="0">
                <a:solidFill>
                  <a:schemeClr val="tx1"/>
                </a:solidFill>
              </a:rPr>
              <a:t> / </a:t>
            </a:r>
            <a:r>
              <a:rPr lang="ru-RU" sz="1200" dirty="0" err="1">
                <a:solidFill>
                  <a:schemeClr val="tx1"/>
                </a:solidFill>
              </a:rPr>
              <a:t>мун.района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FD54A9B9-0A50-4305-B0C6-760AE8DC821B}"/>
              </a:ext>
            </a:extLst>
          </p:cNvPr>
          <p:cNvSpPr/>
          <p:nvPr/>
        </p:nvSpPr>
        <p:spPr>
          <a:xfrm>
            <a:off x="3915031" y="3620294"/>
            <a:ext cx="2198695" cy="7606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Депутат</a:t>
            </a:r>
            <a:r>
              <a:rPr lang="ru-RU" sz="1200" dirty="0">
                <a:solidFill>
                  <a:schemeClr val="tx1"/>
                </a:solidFill>
              </a:rPr>
              <a:t> представительного органа </a:t>
            </a:r>
            <a:r>
              <a:rPr lang="ru-RU" sz="1200" dirty="0" err="1">
                <a:solidFill>
                  <a:schemeClr val="tx1"/>
                </a:solidFill>
              </a:rPr>
              <a:t>гор.округа</a:t>
            </a:r>
            <a:r>
              <a:rPr lang="ru-RU" sz="1200" dirty="0">
                <a:solidFill>
                  <a:schemeClr val="tx1"/>
                </a:solidFill>
              </a:rPr>
              <a:t> / </a:t>
            </a:r>
            <a:r>
              <a:rPr lang="ru-RU" sz="1200" dirty="0" err="1">
                <a:solidFill>
                  <a:schemeClr val="tx1"/>
                </a:solidFill>
              </a:rPr>
              <a:t>мун.района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884B26C6-099A-4C01-9D37-D57FD9D17B54}"/>
              </a:ext>
            </a:extLst>
          </p:cNvPr>
          <p:cNvSpPr/>
          <p:nvPr/>
        </p:nvSpPr>
        <p:spPr>
          <a:xfrm>
            <a:off x="6387521" y="3630307"/>
            <a:ext cx="1741495" cy="7753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Глава администрации </a:t>
            </a:r>
            <a:r>
              <a:rPr lang="ru-RU" sz="1200" dirty="0">
                <a:solidFill>
                  <a:schemeClr val="tx1"/>
                </a:solidFill>
              </a:rPr>
              <a:t>района города / поселения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CE1F54C6-F1D7-4A1C-8B9B-06A1A849BE77}"/>
              </a:ext>
            </a:extLst>
          </p:cNvPr>
          <p:cNvSpPr/>
          <p:nvPr/>
        </p:nvSpPr>
        <p:spPr>
          <a:xfrm>
            <a:off x="3915031" y="4537213"/>
            <a:ext cx="2198695" cy="21989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Депутат</a:t>
            </a:r>
            <a:r>
              <a:rPr lang="ru-RU" sz="1200" dirty="0">
                <a:solidFill>
                  <a:schemeClr val="tx1"/>
                </a:solidFill>
              </a:rPr>
              <a:t> представительного органа городского округа / поселения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Сельский староста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6F7B1BB3-E1D3-4E72-BC61-D4697E6B1074}"/>
              </a:ext>
            </a:extLst>
          </p:cNvPr>
          <p:cNvSpPr/>
          <p:nvPr/>
        </p:nvSpPr>
        <p:spPr>
          <a:xfrm>
            <a:off x="6387521" y="4551755"/>
            <a:ext cx="1741495" cy="21989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Квартальный уполномоченный</a:t>
            </a:r>
            <a:r>
              <a:rPr lang="ru-RU" sz="1200" dirty="0">
                <a:solidFill>
                  <a:schemeClr val="tx1"/>
                </a:solidFill>
              </a:rPr>
              <a:t> / </a:t>
            </a:r>
            <a:r>
              <a:rPr lang="ru-RU" sz="1200" b="1" dirty="0">
                <a:solidFill>
                  <a:schemeClr val="tx1"/>
                </a:solidFill>
              </a:rPr>
              <a:t>администратор</a:t>
            </a:r>
            <a:r>
              <a:rPr lang="ru-RU" sz="1200" dirty="0">
                <a:solidFill>
                  <a:schemeClr val="tx1"/>
                </a:solidFill>
              </a:rPr>
              <a:t> села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D6536A71-3C8B-4BA7-AAFD-23C30FE22DDC}"/>
              </a:ext>
            </a:extLst>
          </p:cNvPr>
          <p:cNvSpPr/>
          <p:nvPr/>
        </p:nvSpPr>
        <p:spPr>
          <a:xfrm>
            <a:off x="914400" y="1425691"/>
            <a:ext cx="7214616" cy="3816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Губернатор Ульяновской области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D0C10C0D-4EF8-4B70-AFE0-9F5E9F3F8CBF}"/>
              </a:ext>
            </a:extLst>
          </p:cNvPr>
          <p:cNvSpPr/>
          <p:nvPr/>
        </p:nvSpPr>
        <p:spPr>
          <a:xfrm>
            <a:off x="914399" y="1962221"/>
            <a:ext cx="2726836" cy="3810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Ассоциация ТОС Ульяновской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710141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2002467"/>
            <a:ext cx="6537236" cy="6793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410" marR="5080" indent="-93345">
              <a:lnSpc>
                <a:spcPct val="117100"/>
              </a:lnSpc>
              <a:spcBef>
                <a:spcPts val="95"/>
              </a:spcBef>
            </a:pPr>
            <a:r>
              <a:rPr spc="-160" dirty="0">
                <a:latin typeface="+mj-lt"/>
              </a:rPr>
              <a:t>С</a:t>
            </a:r>
            <a:r>
              <a:rPr spc="-195" dirty="0">
                <a:latin typeface="+mj-lt"/>
              </a:rPr>
              <a:t>П</a:t>
            </a:r>
            <a:r>
              <a:rPr spc="-155" dirty="0">
                <a:latin typeface="+mj-lt"/>
              </a:rPr>
              <a:t>А</a:t>
            </a:r>
            <a:r>
              <a:rPr spc="-160" dirty="0">
                <a:latin typeface="+mj-lt"/>
              </a:rPr>
              <a:t>С</a:t>
            </a:r>
            <a:r>
              <a:rPr spc="-380" dirty="0">
                <a:latin typeface="+mj-lt"/>
              </a:rPr>
              <a:t>И</a:t>
            </a:r>
            <a:r>
              <a:rPr spc="-204" dirty="0">
                <a:latin typeface="+mj-lt"/>
              </a:rPr>
              <a:t>Б</a:t>
            </a:r>
            <a:r>
              <a:rPr spc="-385" dirty="0">
                <a:latin typeface="+mj-lt"/>
              </a:rPr>
              <a:t>О</a:t>
            </a:r>
            <a:r>
              <a:rPr spc="-280" dirty="0">
                <a:latin typeface="+mj-lt"/>
              </a:rPr>
              <a:t> </a:t>
            </a:r>
            <a:r>
              <a:rPr spc="-60" dirty="0">
                <a:latin typeface="+mj-lt"/>
              </a:rPr>
              <a:t>З</a:t>
            </a:r>
            <a:r>
              <a:rPr spc="-100" dirty="0">
                <a:latin typeface="+mj-lt"/>
              </a:rPr>
              <a:t>А  </a:t>
            </a:r>
            <a:r>
              <a:rPr spc="-270" dirty="0">
                <a:latin typeface="+mj-lt"/>
              </a:rPr>
              <a:t>ВНИМАНИЕ!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678125" y="3270863"/>
            <a:ext cx="5688965" cy="147758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b="1" spc="-75" dirty="0">
                <a:cs typeface="Trebuchet MS"/>
              </a:rPr>
              <a:t>Н</a:t>
            </a:r>
            <a:r>
              <a:rPr sz="1200" b="1" spc="-70" dirty="0">
                <a:cs typeface="Trebuchet MS"/>
              </a:rPr>
              <a:t>аш</a:t>
            </a:r>
            <a:r>
              <a:rPr sz="1200" b="1" spc="-110" dirty="0">
                <a:cs typeface="Trebuchet MS"/>
              </a:rPr>
              <a:t>и</a:t>
            </a:r>
            <a:r>
              <a:rPr sz="1200" b="1" spc="-80" dirty="0">
                <a:cs typeface="Trebuchet MS"/>
              </a:rPr>
              <a:t> </a:t>
            </a:r>
            <a:r>
              <a:rPr sz="1200" b="1" spc="-45" dirty="0">
                <a:cs typeface="Trebuchet MS"/>
              </a:rPr>
              <a:t>к</a:t>
            </a:r>
            <a:r>
              <a:rPr sz="1200" b="1" spc="-80" dirty="0">
                <a:cs typeface="Trebuchet MS"/>
              </a:rPr>
              <a:t>о</a:t>
            </a:r>
            <a:r>
              <a:rPr sz="1200" b="1" spc="-105" dirty="0">
                <a:cs typeface="Trebuchet MS"/>
              </a:rPr>
              <a:t>н</a:t>
            </a:r>
            <a:r>
              <a:rPr sz="1200" b="1" spc="-35" dirty="0">
                <a:cs typeface="Trebuchet MS"/>
              </a:rPr>
              <a:t>т</a:t>
            </a:r>
            <a:r>
              <a:rPr sz="1200" b="1" spc="-70" dirty="0">
                <a:cs typeface="Trebuchet MS"/>
              </a:rPr>
              <a:t>а</a:t>
            </a:r>
            <a:r>
              <a:rPr sz="1200" b="1" spc="-45" dirty="0">
                <a:cs typeface="Trebuchet MS"/>
              </a:rPr>
              <a:t>к</a:t>
            </a:r>
            <a:r>
              <a:rPr sz="1200" b="1" spc="-35" dirty="0">
                <a:cs typeface="Trebuchet MS"/>
              </a:rPr>
              <a:t>т</a:t>
            </a:r>
            <a:r>
              <a:rPr sz="1200" b="1" dirty="0">
                <a:cs typeface="Trebuchet MS"/>
              </a:rPr>
              <a:t>ы</a:t>
            </a:r>
            <a:r>
              <a:rPr sz="1200" b="1" spc="-105" dirty="0">
                <a:cs typeface="Trebuchet MS"/>
              </a:rPr>
              <a:t>:</a:t>
            </a:r>
            <a:endParaRPr sz="1200" dirty="0">
              <a:cs typeface="Trebuchet MS"/>
            </a:endParaRPr>
          </a:p>
          <a:p>
            <a:pPr>
              <a:lnSpc>
                <a:spcPct val="100000"/>
              </a:lnSpc>
            </a:pPr>
            <a:endParaRPr sz="1600" dirty="0"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b="1" spc="-35" dirty="0">
                <a:cs typeface="Trebuchet MS"/>
              </a:rPr>
              <a:t>В</a:t>
            </a:r>
            <a:r>
              <a:rPr sz="1200" b="1" spc="-80" dirty="0">
                <a:cs typeface="Trebuchet MS"/>
              </a:rPr>
              <a:t>Ко</a:t>
            </a:r>
            <a:r>
              <a:rPr sz="1200" b="1" spc="-105" dirty="0">
                <a:cs typeface="Trebuchet MS"/>
              </a:rPr>
              <a:t>н</a:t>
            </a:r>
            <a:r>
              <a:rPr sz="1200" b="1" spc="-35" dirty="0">
                <a:cs typeface="Trebuchet MS"/>
              </a:rPr>
              <a:t>т</a:t>
            </a:r>
            <a:r>
              <a:rPr sz="1200" b="1" spc="-70" dirty="0">
                <a:cs typeface="Trebuchet MS"/>
              </a:rPr>
              <a:t>а</a:t>
            </a:r>
            <a:r>
              <a:rPr sz="1200" b="1" spc="-45" dirty="0">
                <a:cs typeface="Trebuchet MS"/>
              </a:rPr>
              <a:t>к</a:t>
            </a:r>
            <a:r>
              <a:rPr sz="1200" b="1" spc="-35" dirty="0">
                <a:cs typeface="Trebuchet MS"/>
              </a:rPr>
              <a:t>т</a:t>
            </a:r>
            <a:r>
              <a:rPr sz="1200" b="1" spc="-114" dirty="0">
                <a:cs typeface="Trebuchet MS"/>
              </a:rPr>
              <a:t>е</a:t>
            </a:r>
            <a:r>
              <a:rPr sz="1200" b="1" spc="-105" dirty="0">
                <a:cs typeface="Trebuchet MS"/>
              </a:rPr>
              <a:t>:</a:t>
            </a:r>
            <a:r>
              <a:rPr sz="1200" b="1" spc="-85" dirty="0">
                <a:cs typeface="Trebuchet MS"/>
              </a:rPr>
              <a:t> </a:t>
            </a:r>
            <a:r>
              <a:rPr sz="1200" spc="-70" dirty="0">
                <a:cs typeface="Trebuchet MS"/>
                <a:hlinkClick r:id="rId2"/>
              </a:rPr>
              <a:t>h</a:t>
            </a:r>
            <a:r>
              <a:rPr sz="1200" spc="-120" dirty="0">
                <a:cs typeface="Trebuchet MS"/>
                <a:hlinkClick r:id="rId2"/>
              </a:rPr>
              <a:t>tt</a:t>
            </a:r>
            <a:r>
              <a:rPr sz="1200" spc="-70" dirty="0">
                <a:cs typeface="Trebuchet MS"/>
                <a:hlinkClick r:id="rId2"/>
              </a:rPr>
              <a:t>p</a:t>
            </a:r>
            <a:r>
              <a:rPr sz="1200" spc="65" dirty="0">
                <a:cs typeface="Trebuchet MS"/>
                <a:hlinkClick r:id="rId2"/>
              </a:rPr>
              <a:t>s</a:t>
            </a:r>
            <a:r>
              <a:rPr sz="1200" spc="-160" dirty="0">
                <a:cs typeface="Trebuchet MS"/>
                <a:hlinkClick r:id="rId2"/>
              </a:rPr>
              <a:t>:</a:t>
            </a:r>
            <a:r>
              <a:rPr sz="1200" spc="-180" dirty="0">
                <a:cs typeface="Trebuchet MS"/>
                <a:hlinkClick r:id="rId2"/>
              </a:rPr>
              <a:t>//</a:t>
            </a:r>
            <a:r>
              <a:rPr sz="1200" spc="-70" dirty="0">
                <a:cs typeface="Trebuchet MS"/>
                <a:hlinkClick r:id="rId2"/>
              </a:rPr>
              <a:t>v</a:t>
            </a:r>
            <a:r>
              <a:rPr sz="1200" spc="-60" dirty="0">
                <a:cs typeface="Trebuchet MS"/>
                <a:hlinkClick r:id="rId2"/>
              </a:rPr>
              <a:t>k</a:t>
            </a:r>
            <a:r>
              <a:rPr sz="1200" spc="-125" dirty="0">
                <a:cs typeface="Trebuchet MS"/>
                <a:hlinkClick r:id="rId2"/>
              </a:rPr>
              <a:t>.</a:t>
            </a:r>
            <a:r>
              <a:rPr sz="1200" spc="-35" dirty="0">
                <a:cs typeface="Trebuchet MS"/>
                <a:hlinkClick r:id="rId2"/>
              </a:rPr>
              <a:t>co</a:t>
            </a:r>
            <a:r>
              <a:rPr sz="1200" spc="-80" dirty="0">
                <a:cs typeface="Trebuchet MS"/>
                <a:hlinkClick r:id="rId2"/>
              </a:rPr>
              <a:t>m</a:t>
            </a:r>
            <a:r>
              <a:rPr sz="1200" spc="-180" dirty="0">
                <a:cs typeface="Trebuchet MS"/>
                <a:hlinkClick r:id="rId2"/>
              </a:rPr>
              <a:t>/</a:t>
            </a:r>
            <a:r>
              <a:rPr sz="1200" spc="-50" dirty="0">
                <a:cs typeface="Trebuchet MS"/>
                <a:hlinkClick r:id="rId2"/>
              </a:rPr>
              <a:t>a</a:t>
            </a:r>
            <a:r>
              <a:rPr sz="1200" spc="65" dirty="0">
                <a:cs typeface="Trebuchet MS"/>
                <a:hlinkClick r:id="rId2"/>
              </a:rPr>
              <a:t>s</a:t>
            </a:r>
            <a:r>
              <a:rPr sz="1200" spc="-120" dirty="0">
                <a:cs typeface="Trebuchet MS"/>
                <a:hlinkClick r:id="rId2"/>
              </a:rPr>
              <a:t>t</a:t>
            </a:r>
            <a:r>
              <a:rPr sz="1200" spc="-35" dirty="0">
                <a:cs typeface="Trebuchet MS"/>
                <a:hlinkClick r:id="rId2"/>
              </a:rPr>
              <a:t>o</a:t>
            </a:r>
            <a:r>
              <a:rPr sz="1200" spc="65" dirty="0">
                <a:cs typeface="Trebuchet MS"/>
                <a:hlinkClick r:id="rId2"/>
              </a:rPr>
              <a:t>s</a:t>
            </a:r>
            <a:r>
              <a:rPr sz="1200" spc="-30" dirty="0">
                <a:cs typeface="Trebuchet MS"/>
                <a:hlinkClick r:id="rId2"/>
              </a:rPr>
              <a:t>7</a:t>
            </a:r>
            <a:r>
              <a:rPr sz="1200" spc="-25" dirty="0">
                <a:cs typeface="Trebuchet MS"/>
                <a:hlinkClick r:id="rId2"/>
              </a:rPr>
              <a:t>3</a:t>
            </a:r>
            <a:endParaRPr lang="ru-RU" sz="1200" b="1" spc="-75" dirty="0"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200" b="1" spc="-75" dirty="0" err="1">
                <a:cs typeface="Trebuchet MS"/>
              </a:rPr>
              <a:t>Сайт</a:t>
            </a:r>
            <a:r>
              <a:rPr sz="1200" b="1" spc="-75" dirty="0">
                <a:cs typeface="Trebuchet MS"/>
              </a:rPr>
              <a:t>:</a:t>
            </a:r>
            <a:r>
              <a:rPr sz="1200" b="1" spc="-80" dirty="0">
                <a:cs typeface="Trebuchet MS"/>
              </a:rPr>
              <a:t> </a:t>
            </a:r>
            <a:r>
              <a:rPr sz="1200" spc="-85" dirty="0">
                <a:cs typeface="Trebuchet MS"/>
                <a:hlinkClick r:id="rId3"/>
              </a:rPr>
              <a:t>http://astos73.ru/</a:t>
            </a:r>
            <a:endParaRPr sz="1200" dirty="0"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200" b="1" spc="-75" dirty="0" err="1">
                <a:cs typeface="Trebuchet MS"/>
              </a:rPr>
              <a:t>Одноклассники</a:t>
            </a:r>
            <a:r>
              <a:rPr sz="1200" b="1" spc="-75" dirty="0">
                <a:cs typeface="Trebuchet MS"/>
              </a:rPr>
              <a:t>:</a:t>
            </a:r>
            <a:r>
              <a:rPr lang="ru-RU" sz="1200" spc="275" dirty="0">
                <a:cs typeface="Trebuchet MS"/>
              </a:rPr>
              <a:t> </a:t>
            </a:r>
            <a:r>
              <a:rPr sz="1200" spc="-65" dirty="0">
                <a:cs typeface="Trebuchet MS"/>
                <a:hlinkClick r:id="rId4"/>
              </a:rPr>
              <a:t>https://ok.ru/group63644054061092</a:t>
            </a:r>
            <a:endParaRPr sz="1200" dirty="0">
              <a:cs typeface="Trebuchet MS"/>
            </a:endParaRPr>
          </a:p>
          <a:p>
            <a:pPr marL="12700" marR="2505710">
              <a:lnSpc>
                <a:spcPct val="114599"/>
              </a:lnSpc>
            </a:pPr>
            <a:r>
              <a:rPr sz="1200" b="1" spc="-40" dirty="0">
                <a:cs typeface="Trebuchet MS"/>
              </a:rPr>
              <a:t>С</a:t>
            </a:r>
            <a:r>
              <a:rPr sz="1200" b="1" spc="-80" dirty="0">
                <a:cs typeface="Trebuchet MS"/>
              </a:rPr>
              <a:t>оо</a:t>
            </a:r>
            <a:r>
              <a:rPr sz="1200" b="1" spc="-90" dirty="0">
                <a:cs typeface="Trebuchet MS"/>
              </a:rPr>
              <a:t>б</a:t>
            </a:r>
            <a:r>
              <a:rPr sz="1200" b="1" spc="-15" dirty="0">
                <a:cs typeface="Trebuchet MS"/>
              </a:rPr>
              <a:t>щ</a:t>
            </a:r>
            <a:r>
              <a:rPr sz="1200" b="1" spc="-114" dirty="0">
                <a:cs typeface="Trebuchet MS"/>
              </a:rPr>
              <a:t>е</a:t>
            </a:r>
            <a:r>
              <a:rPr sz="1200" b="1" spc="-60" dirty="0">
                <a:cs typeface="Trebuchet MS"/>
              </a:rPr>
              <a:t>с</a:t>
            </a:r>
            <a:r>
              <a:rPr sz="1200" b="1" spc="-35" dirty="0">
                <a:cs typeface="Trebuchet MS"/>
              </a:rPr>
              <a:t>т</a:t>
            </a:r>
            <a:r>
              <a:rPr sz="1200" b="1" spc="-50" dirty="0">
                <a:cs typeface="Trebuchet MS"/>
              </a:rPr>
              <a:t>в</a:t>
            </a:r>
            <a:r>
              <a:rPr sz="1200" b="1" spc="-75" dirty="0">
                <a:cs typeface="Trebuchet MS"/>
              </a:rPr>
              <a:t>о</a:t>
            </a:r>
            <a:r>
              <a:rPr sz="1200" b="1" spc="-80" dirty="0">
                <a:cs typeface="Trebuchet MS"/>
              </a:rPr>
              <a:t> </a:t>
            </a:r>
            <a:r>
              <a:rPr sz="1200" b="1" spc="-45" dirty="0">
                <a:cs typeface="Trebuchet MS"/>
              </a:rPr>
              <a:t>в</a:t>
            </a:r>
            <a:r>
              <a:rPr sz="1200" b="1" spc="-80" dirty="0">
                <a:cs typeface="Trebuchet MS"/>
              </a:rPr>
              <a:t> </a:t>
            </a:r>
            <a:r>
              <a:rPr sz="1200" b="1" spc="-40" dirty="0">
                <a:cs typeface="Trebuchet MS"/>
              </a:rPr>
              <a:t>V</a:t>
            </a:r>
            <a:r>
              <a:rPr sz="1200" b="1" spc="-55" dirty="0">
                <a:cs typeface="Trebuchet MS"/>
              </a:rPr>
              <a:t>i</a:t>
            </a:r>
            <a:r>
              <a:rPr sz="1200" b="1" spc="-95" dirty="0">
                <a:cs typeface="Trebuchet MS"/>
              </a:rPr>
              <a:t>b</a:t>
            </a:r>
            <a:r>
              <a:rPr sz="1200" b="1" spc="-110" dirty="0">
                <a:cs typeface="Trebuchet MS"/>
              </a:rPr>
              <a:t>er</a:t>
            </a:r>
            <a:r>
              <a:rPr sz="1200" b="1" spc="-105" dirty="0">
                <a:cs typeface="Trebuchet MS"/>
              </a:rPr>
              <a:t>:</a:t>
            </a:r>
            <a:r>
              <a:rPr sz="1200" b="1" spc="-80" dirty="0">
                <a:cs typeface="Trebuchet MS"/>
              </a:rPr>
              <a:t> </a:t>
            </a:r>
            <a:r>
              <a:rPr sz="1200" b="1" spc="-55" dirty="0">
                <a:cs typeface="Trebuchet MS"/>
              </a:rPr>
              <a:t>"</a:t>
            </a:r>
            <a:r>
              <a:rPr sz="1200" b="1" spc="-75" dirty="0">
                <a:cs typeface="Trebuchet MS"/>
              </a:rPr>
              <a:t>Н</a:t>
            </a:r>
            <a:r>
              <a:rPr sz="1200" b="1" spc="-80" dirty="0">
                <a:cs typeface="Trebuchet MS"/>
              </a:rPr>
              <a:t>о</a:t>
            </a:r>
            <a:r>
              <a:rPr sz="1200" b="1" spc="-50" dirty="0">
                <a:cs typeface="Trebuchet MS"/>
              </a:rPr>
              <a:t>в</a:t>
            </a:r>
            <a:r>
              <a:rPr sz="1200" b="1" spc="-80" dirty="0">
                <a:cs typeface="Trebuchet MS"/>
              </a:rPr>
              <a:t>о</a:t>
            </a:r>
            <a:r>
              <a:rPr sz="1200" b="1" spc="-60" dirty="0">
                <a:cs typeface="Trebuchet MS"/>
              </a:rPr>
              <a:t>с</a:t>
            </a:r>
            <a:r>
              <a:rPr sz="1200" b="1" spc="-35" dirty="0">
                <a:cs typeface="Trebuchet MS"/>
              </a:rPr>
              <a:t>т</a:t>
            </a:r>
            <a:r>
              <a:rPr sz="1200" b="1" spc="-110" dirty="0">
                <a:cs typeface="Trebuchet MS"/>
              </a:rPr>
              <a:t>и</a:t>
            </a:r>
            <a:r>
              <a:rPr sz="1200" b="1" spc="-80" dirty="0">
                <a:cs typeface="Trebuchet MS"/>
              </a:rPr>
              <a:t> </a:t>
            </a:r>
            <a:r>
              <a:rPr sz="1200" b="1" spc="-40" dirty="0">
                <a:cs typeface="Trebuchet MS"/>
              </a:rPr>
              <a:t>А</a:t>
            </a:r>
            <a:r>
              <a:rPr sz="1200" b="1" spc="-60" dirty="0">
                <a:cs typeface="Trebuchet MS"/>
              </a:rPr>
              <a:t>сс</a:t>
            </a:r>
            <a:r>
              <a:rPr sz="1200" b="1" spc="-80" dirty="0">
                <a:cs typeface="Trebuchet MS"/>
              </a:rPr>
              <a:t>о</a:t>
            </a:r>
            <a:r>
              <a:rPr sz="1200" b="1" spc="-65" dirty="0">
                <a:cs typeface="Trebuchet MS"/>
              </a:rPr>
              <a:t>ц</a:t>
            </a:r>
            <a:r>
              <a:rPr sz="1200" b="1" spc="-114" dirty="0">
                <a:cs typeface="Trebuchet MS"/>
              </a:rPr>
              <a:t>и</a:t>
            </a:r>
            <a:r>
              <a:rPr sz="1200" b="1" spc="-70" dirty="0">
                <a:cs typeface="Trebuchet MS"/>
              </a:rPr>
              <a:t>а</a:t>
            </a:r>
            <a:r>
              <a:rPr sz="1200" b="1" spc="-65" dirty="0">
                <a:cs typeface="Trebuchet MS"/>
              </a:rPr>
              <a:t>ц</a:t>
            </a:r>
            <a:r>
              <a:rPr sz="1200" b="1" spc="-114" dirty="0">
                <a:cs typeface="Trebuchet MS"/>
              </a:rPr>
              <a:t>и</a:t>
            </a:r>
            <a:r>
              <a:rPr sz="1200" b="1" spc="-110" dirty="0">
                <a:cs typeface="Trebuchet MS"/>
              </a:rPr>
              <a:t>и</a:t>
            </a:r>
            <a:r>
              <a:rPr sz="1200" b="1" spc="-80" dirty="0">
                <a:cs typeface="Trebuchet MS"/>
              </a:rPr>
              <a:t> </a:t>
            </a:r>
            <a:r>
              <a:rPr sz="1200" b="1" spc="-120" dirty="0">
                <a:cs typeface="Trebuchet MS"/>
              </a:rPr>
              <a:t>Т</a:t>
            </a:r>
            <a:r>
              <a:rPr sz="1200" b="1" spc="-110" dirty="0">
                <a:cs typeface="Trebuchet MS"/>
              </a:rPr>
              <a:t>О</a:t>
            </a:r>
            <a:r>
              <a:rPr sz="1200" b="1" spc="-40" dirty="0">
                <a:cs typeface="Trebuchet MS"/>
              </a:rPr>
              <a:t>С</a:t>
            </a:r>
            <a:r>
              <a:rPr sz="1200" b="1" spc="-45" dirty="0">
                <a:cs typeface="Trebuchet MS"/>
              </a:rPr>
              <a:t>"  </a:t>
            </a:r>
            <a:r>
              <a:rPr sz="1200" b="1" spc="-65" dirty="0">
                <a:cs typeface="Trebuchet MS"/>
              </a:rPr>
              <a:t>Сообщество</a:t>
            </a:r>
            <a:r>
              <a:rPr sz="1200" b="1" spc="-80" dirty="0">
                <a:cs typeface="Trebuchet MS"/>
              </a:rPr>
              <a:t> </a:t>
            </a:r>
            <a:r>
              <a:rPr sz="1200" b="1" spc="-45" dirty="0">
                <a:cs typeface="Trebuchet MS"/>
              </a:rPr>
              <a:t>в</a:t>
            </a:r>
            <a:r>
              <a:rPr sz="1200" b="1" spc="-75" dirty="0">
                <a:cs typeface="Trebuchet MS"/>
              </a:rPr>
              <a:t> </a:t>
            </a:r>
            <a:r>
              <a:rPr sz="1200" b="1" spc="-85" dirty="0">
                <a:cs typeface="Trebuchet MS"/>
              </a:rPr>
              <a:t>Telegram:</a:t>
            </a:r>
            <a:r>
              <a:rPr sz="1200" b="1" spc="-75" dirty="0">
                <a:cs typeface="Trebuchet MS"/>
              </a:rPr>
              <a:t> </a:t>
            </a:r>
            <a:r>
              <a:rPr lang="en-US" sz="1200" spc="-95" dirty="0">
                <a:cs typeface="Trebuchet MS"/>
                <a:hlinkClick r:id="rId5"/>
              </a:rPr>
              <a:t>https://t.me/astos173</a:t>
            </a:r>
            <a:r>
              <a:rPr lang="ru-RU" sz="1200" spc="-95" dirty="0">
                <a:cs typeface="Trebuchet MS"/>
              </a:rPr>
              <a:t> </a:t>
            </a:r>
            <a:endParaRPr sz="1200" dirty="0">
              <a:cs typeface="Trebuchet MS"/>
            </a:endParaRPr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95716" y="3705652"/>
            <a:ext cx="172347" cy="17234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01595" y="4114800"/>
            <a:ext cx="180974" cy="18097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86411" y="4328652"/>
            <a:ext cx="390956" cy="3849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9000" y="3135341"/>
            <a:ext cx="1984929" cy="17486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9093" y="1836565"/>
            <a:ext cx="2409825" cy="4391025"/>
          </a:xfrm>
          <a:custGeom>
            <a:avLst/>
            <a:gdLst/>
            <a:ahLst/>
            <a:cxnLst/>
            <a:rect l="l" t="t" r="r" b="b"/>
            <a:pathLst>
              <a:path w="2409825" h="4391025">
                <a:moveTo>
                  <a:pt x="2409824" y="4391024"/>
                </a:moveTo>
                <a:lnTo>
                  <a:pt x="0" y="4391024"/>
                </a:lnTo>
                <a:lnTo>
                  <a:pt x="0" y="0"/>
                </a:lnTo>
                <a:lnTo>
                  <a:pt x="2409824" y="0"/>
                </a:lnTo>
                <a:lnTo>
                  <a:pt x="2409824" y="4391024"/>
                </a:lnTo>
                <a:close/>
              </a:path>
            </a:pathLst>
          </a:custGeom>
          <a:solidFill>
            <a:srgbClr val="000000">
              <a:alpha val="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60670" y="489269"/>
            <a:ext cx="6499289" cy="4783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942975" marR="5080" indent="-930910">
              <a:lnSpc>
                <a:spcPts val="3450"/>
              </a:lnSpc>
              <a:spcBef>
                <a:spcPts val="229"/>
              </a:spcBef>
            </a:pPr>
            <a:r>
              <a:rPr sz="2800" spc="-150" dirty="0">
                <a:latin typeface="+mj-lt"/>
              </a:rPr>
              <a:t>Движение ТОС Ульяновской  области сегодня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0547" y="1481136"/>
            <a:ext cx="6244394" cy="1994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ru-RU" b="1" dirty="0"/>
              <a:t>В 2016 году </a:t>
            </a:r>
            <a:r>
              <a:rPr lang="ru-RU" dirty="0"/>
              <a:t>на территории Ульяновской области действовало 70 ТОС, из них в сельской местности всего 3.</a:t>
            </a:r>
            <a:endParaRPr lang="ru-RU" b="1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b="1" dirty="0">
                <a:cs typeface="Arial"/>
              </a:rPr>
              <a:t>В настоящее время действует</a:t>
            </a:r>
            <a:r>
              <a:rPr b="1" dirty="0">
                <a:cs typeface="Arial"/>
              </a:rPr>
              <a:t>: </a:t>
            </a:r>
            <a:r>
              <a:rPr lang="ru-RU" b="1" dirty="0">
                <a:cs typeface="Arial"/>
              </a:rPr>
              <a:t>444 ТОС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dirty="0">
                <a:cs typeface="Arial"/>
              </a:rPr>
              <a:t>Из них </a:t>
            </a:r>
            <a:r>
              <a:rPr lang="ru-RU" b="1" dirty="0">
                <a:cs typeface="Calibri"/>
              </a:rPr>
              <a:t>411</a:t>
            </a:r>
            <a:r>
              <a:rPr b="1" dirty="0">
                <a:cs typeface="Calibri"/>
              </a:rPr>
              <a:t> </a:t>
            </a:r>
            <a:r>
              <a:rPr dirty="0">
                <a:cs typeface="Calibri"/>
              </a:rPr>
              <a:t>ТОС </a:t>
            </a:r>
            <a:r>
              <a:rPr lang="ru-RU" dirty="0">
                <a:cs typeface="Calibri"/>
              </a:rPr>
              <a:t>– </a:t>
            </a:r>
            <a:r>
              <a:rPr dirty="0" err="1">
                <a:cs typeface="Calibri"/>
              </a:rPr>
              <a:t>юр</a:t>
            </a:r>
            <a:r>
              <a:rPr lang="ru-RU" dirty="0" err="1">
                <a:cs typeface="Calibri"/>
              </a:rPr>
              <a:t>идические</a:t>
            </a:r>
            <a:r>
              <a:rPr dirty="0">
                <a:cs typeface="Calibri"/>
              </a:rPr>
              <a:t> </a:t>
            </a:r>
            <a:r>
              <a:rPr dirty="0" err="1">
                <a:cs typeface="Calibri"/>
              </a:rPr>
              <a:t>лица</a:t>
            </a:r>
            <a:r>
              <a:rPr dirty="0">
                <a:cs typeface="Calibri"/>
              </a:rPr>
              <a:t>:</a:t>
            </a:r>
            <a:r>
              <a:rPr lang="ru-RU" dirty="0">
                <a:cs typeface="Calibri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b="1" dirty="0">
                <a:cs typeface="Calibri"/>
              </a:rPr>
              <a:t>290 </a:t>
            </a:r>
            <a:r>
              <a:rPr lang="ru-RU" dirty="0">
                <a:cs typeface="Calibri"/>
              </a:rPr>
              <a:t>(в муниципальных образованиях региона, </a:t>
            </a:r>
            <a:r>
              <a:rPr lang="ru-RU" b="1" dirty="0">
                <a:cs typeface="Calibri"/>
              </a:rPr>
              <a:t>12</a:t>
            </a:r>
            <a:r>
              <a:rPr lang="ru-RU" dirty="0">
                <a:cs typeface="Calibri"/>
              </a:rPr>
              <a:t> – не </a:t>
            </a:r>
            <a:r>
              <a:rPr lang="ru-RU" dirty="0" err="1">
                <a:cs typeface="Calibri"/>
              </a:rPr>
              <a:t>юр.лица</a:t>
            </a:r>
            <a:r>
              <a:rPr lang="ru-RU" dirty="0">
                <a:cs typeface="Calibri"/>
              </a:rPr>
              <a:t>), </a:t>
            </a:r>
            <a:r>
              <a:rPr lang="ru-RU" b="1" dirty="0">
                <a:cs typeface="Calibri"/>
              </a:rPr>
              <a:t>108 </a:t>
            </a:r>
            <a:r>
              <a:rPr lang="ru-RU" dirty="0">
                <a:cs typeface="Calibri"/>
              </a:rPr>
              <a:t>в городе Ульяновске(</a:t>
            </a:r>
            <a:r>
              <a:rPr lang="ru-RU" b="1" dirty="0">
                <a:cs typeface="Calibri"/>
              </a:rPr>
              <a:t>16</a:t>
            </a:r>
            <a:r>
              <a:rPr lang="ru-RU" dirty="0">
                <a:cs typeface="Calibri"/>
              </a:rPr>
              <a:t> не </a:t>
            </a:r>
            <a:r>
              <a:rPr lang="ru-RU" dirty="0" err="1">
                <a:cs typeface="Calibri"/>
              </a:rPr>
              <a:t>юр.лица</a:t>
            </a:r>
            <a:r>
              <a:rPr lang="ru-RU" dirty="0">
                <a:cs typeface="Calibri"/>
              </a:rPr>
              <a:t>), </a:t>
            </a:r>
            <a:r>
              <a:rPr lang="ru-RU" b="1" dirty="0">
                <a:cs typeface="Calibri"/>
              </a:rPr>
              <a:t>13</a:t>
            </a:r>
            <a:r>
              <a:rPr lang="ru-RU" dirty="0">
                <a:cs typeface="Calibri"/>
              </a:rPr>
              <a:t> в городе Димитровграде (</a:t>
            </a:r>
            <a:r>
              <a:rPr lang="ru-RU" b="1" dirty="0">
                <a:cs typeface="Calibri"/>
              </a:rPr>
              <a:t>5</a:t>
            </a:r>
            <a:r>
              <a:rPr lang="ru-RU" dirty="0">
                <a:cs typeface="Calibri"/>
              </a:rPr>
              <a:t> не </a:t>
            </a:r>
            <a:r>
              <a:rPr lang="ru-RU" dirty="0" err="1">
                <a:cs typeface="Calibri"/>
              </a:rPr>
              <a:t>юр.лица</a:t>
            </a:r>
            <a:r>
              <a:rPr lang="ru-RU" dirty="0">
                <a:cs typeface="Calibri"/>
              </a:rPr>
              <a:t>)</a:t>
            </a:r>
            <a:endParaRPr b="1" dirty="0"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496" y="3620855"/>
            <a:ext cx="6235181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>
                <a:cs typeface="Calibri"/>
              </a:rPr>
              <a:t>В </a:t>
            </a:r>
            <a:r>
              <a:rPr dirty="0" err="1">
                <a:cs typeface="Calibri"/>
              </a:rPr>
              <a:t>границах</a:t>
            </a:r>
            <a:r>
              <a:rPr dirty="0">
                <a:cs typeface="Calibri"/>
              </a:rPr>
              <a:t> </a:t>
            </a:r>
            <a:r>
              <a:rPr dirty="0" err="1">
                <a:cs typeface="Calibri"/>
              </a:rPr>
              <a:t>территории</a:t>
            </a:r>
            <a:r>
              <a:rPr dirty="0">
                <a:cs typeface="Calibri"/>
              </a:rPr>
              <a:t> ТОС </a:t>
            </a:r>
            <a:r>
              <a:rPr dirty="0" err="1">
                <a:cs typeface="Calibri"/>
              </a:rPr>
              <a:t>проживает</a:t>
            </a:r>
            <a:r>
              <a:rPr lang="ru-RU" dirty="0">
                <a:cs typeface="Calibri"/>
              </a:rPr>
              <a:t> </a:t>
            </a:r>
            <a:r>
              <a:rPr lang="ru-RU" b="1" dirty="0">
                <a:cs typeface="Arial"/>
              </a:rPr>
              <a:t>около</a:t>
            </a:r>
            <a:r>
              <a:rPr b="1" dirty="0">
                <a:cs typeface="Arial"/>
              </a:rPr>
              <a:t> </a:t>
            </a:r>
            <a:r>
              <a:rPr lang="ru-RU" b="1" dirty="0">
                <a:cs typeface="Arial"/>
              </a:rPr>
              <a:t>300</a:t>
            </a:r>
            <a:r>
              <a:rPr b="1" dirty="0">
                <a:cs typeface="Arial"/>
              </a:rPr>
              <a:t> </a:t>
            </a:r>
            <a:r>
              <a:rPr b="1" dirty="0" err="1">
                <a:cs typeface="Arial"/>
              </a:rPr>
              <a:t>тыс</a:t>
            </a:r>
            <a:r>
              <a:rPr b="1" dirty="0">
                <a:cs typeface="Arial"/>
              </a:rPr>
              <a:t>. </a:t>
            </a:r>
            <a:r>
              <a:rPr dirty="0" err="1">
                <a:cs typeface="Calibri"/>
              </a:rPr>
              <a:t>человек</a:t>
            </a:r>
            <a:r>
              <a:rPr lang="ru-RU" dirty="0">
                <a:cs typeface="Calibri"/>
              </a:rPr>
              <a:t> </a:t>
            </a:r>
            <a:r>
              <a:rPr dirty="0">
                <a:cs typeface="Calibri"/>
              </a:rPr>
              <a:t>(</a:t>
            </a:r>
            <a:r>
              <a:rPr lang="ru-RU" dirty="0">
                <a:cs typeface="Calibri"/>
              </a:rPr>
              <a:t>32</a:t>
            </a:r>
            <a:r>
              <a:rPr dirty="0">
                <a:cs typeface="Calibri"/>
              </a:rPr>
              <a:t>% </a:t>
            </a:r>
            <a:r>
              <a:rPr dirty="0" err="1">
                <a:cs typeface="Calibri"/>
              </a:rPr>
              <a:t>всего</a:t>
            </a:r>
            <a:r>
              <a:rPr dirty="0">
                <a:cs typeface="Calibri"/>
              </a:rPr>
              <a:t> </a:t>
            </a:r>
            <a:r>
              <a:rPr dirty="0" err="1">
                <a:cs typeface="Calibri"/>
              </a:rPr>
              <a:t>населения</a:t>
            </a:r>
            <a:r>
              <a:rPr dirty="0">
                <a:cs typeface="Calibri"/>
              </a:rPr>
              <a:t> </a:t>
            </a:r>
            <a:r>
              <a:rPr dirty="0" err="1">
                <a:cs typeface="Calibri"/>
              </a:rPr>
              <a:t>области</a:t>
            </a:r>
            <a:r>
              <a:rPr dirty="0">
                <a:cs typeface="Calibri"/>
              </a:rPr>
              <a:t>)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7251017" y="2626482"/>
            <a:ext cx="2085975" cy="2476500"/>
            <a:chOff x="6187191" y="1837251"/>
            <a:chExt cx="2085975" cy="2476500"/>
          </a:xfrm>
        </p:grpSpPr>
        <p:sp>
          <p:nvSpPr>
            <p:cNvPr id="10" name="object 10"/>
            <p:cNvSpPr/>
            <p:nvPr/>
          </p:nvSpPr>
          <p:spPr>
            <a:xfrm>
              <a:off x="6365303" y="3385527"/>
              <a:ext cx="379730" cy="723900"/>
            </a:xfrm>
            <a:custGeom>
              <a:avLst/>
              <a:gdLst/>
              <a:ahLst/>
              <a:cxnLst/>
              <a:rect l="l" t="t" r="r" b="b"/>
              <a:pathLst>
                <a:path w="379729" h="723900">
                  <a:moveTo>
                    <a:pt x="379590" y="3810"/>
                  </a:moveTo>
                  <a:lnTo>
                    <a:pt x="379514" y="1270"/>
                  </a:lnTo>
                  <a:lnTo>
                    <a:pt x="379374" y="1270"/>
                  </a:lnTo>
                  <a:lnTo>
                    <a:pt x="379374" y="0"/>
                  </a:lnTo>
                  <a:lnTo>
                    <a:pt x="127" y="0"/>
                  </a:lnTo>
                  <a:lnTo>
                    <a:pt x="12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4284" y="3810"/>
                  </a:lnTo>
                  <a:lnTo>
                    <a:pt x="344284" y="723455"/>
                  </a:lnTo>
                  <a:lnTo>
                    <a:pt x="379590" y="723455"/>
                  </a:lnTo>
                  <a:lnTo>
                    <a:pt x="379590" y="3810"/>
                  </a:lnTo>
                  <a:close/>
                </a:path>
              </a:pathLst>
            </a:custGeom>
            <a:solidFill>
              <a:srgbClr val="3645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29858" y="3385527"/>
              <a:ext cx="379730" cy="723900"/>
            </a:xfrm>
            <a:custGeom>
              <a:avLst/>
              <a:gdLst/>
              <a:ahLst/>
              <a:cxnLst/>
              <a:rect l="l" t="t" r="r" b="b"/>
              <a:pathLst>
                <a:path w="379729" h="723900">
                  <a:moveTo>
                    <a:pt x="379730" y="3810"/>
                  </a:moveTo>
                  <a:lnTo>
                    <a:pt x="379653" y="1270"/>
                  </a:lnTo>
                  <a:lnTo>
                    <a:pt x="379514" y="1270"/>
                  </a:lnTo>
                  <a:lnTo>
                    <a:pt x="379514" y="0"/>
                  </a:lnTo>
                  <a:lnTo>
                    <a:pt x="266" y="0"/>
                  </a:lnTo>
                  <a:lnTo>
                    <a:pt x="266" y="1270"/>
                  </a:lnTo>
                  <a:lnTo>
                    <a:pt x="139" y="1270"/>
                  </a:lnTo>
                  <a:lnTo>
                    <a:pt x="139" y="3810"/>
                  </a:lnTo>
                  <a:lnTo>
                    <a:pt x="0" y="3810"/>
                  </a:lnTo>
                  <a:lnTo>
                    <a:pt x="0" y="723455"/>
                  </a:lnTo>
                  <a:lnTo>
                    <a:pt x="379730" y="723455"/>
                  </a:lnTo>
                  <a:lnTo>
                    <a:pt x="379730" y="3810"/>
                  </a:lnTo>
                  <a:close/>
                </a:path>
              </a:pathLst>
            </a:custGeom>
            <a:solidFill>
              <a:srgbClr val="74A8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06244" y="3024919"/>
              <a:ext cx="35560" cy="1084580"/>
            </a:xfrm>
            <a:custGeom>
              <a:avLst/>
              <a:gdLst/>
              <a:ahLst/>
              <a:cxnLst/>
              <a:rect l="l" t="t" r="r" b="b"/>
              <a:pathLst>
                <a:path w="35559" h="1084579">
                  <a:moveTo>
                    <a:pt x="0" y="1084511"/>
                  </a:moveTo>
                  <a:lnTo>
                    <a:pt x="35307" y="1084511"/>
                  </a:lnTo>
                  <a:lnTo>
                    <a:pt x="35307" y="0"/>
                  </a:lnTo>
                  <a:lnTo>
                    <a:pt x="0" y="0"/>
                  </a:lnTo>
                  <a:lnTo>
                    <a:pt x="0" y="1084511"/>
                  </a:lnTo>
                  <a:close/>
                </a:path>
              </a:pathLst>
            </a:custGeom>
            <a:solidFill>
              <a:srgbClr val="2D3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26504" y="2747504"/>
              <a:ext cx="929005" cy="1362075"/>
            </a:xfrm>
            <a:custGeom>
              <a:avLst/>
              <a:gdLst/>
              <a:ahLst/>
              <a:cxnLst/>
              <a:rect l="l" t="t" r="r" b="b"/>
              <a:pathLst>
                <a:path w="929004" h="1362075">
                  <a:moveTo>
                    <a:pt x="379730" y="277418"/>
                  </a:moveTo>
                  <a:lnTo>
                    <a:pt x="0" y="277418"/>
                  </a:lnTo>
                  <a:lnTo>
                    <a:pt x="0" y="1361935"/>
                  </a:lnTo>
                  <a:lnTo>
                    <a:pt x="379730" y="1361935"/>
                  </a:lnTo>
                  <a:lnTo>
                    <a:pt x="379730" y="277418"/>
                  </a:lnTo>
                  <a:close/>
                </a:path>
                <a:path w="929004" h="1362075">
                  <a:moveTo>
                    <a:pt x="928509" y="0"/>
                  </a:moveTo>
                  <a:lnTo>
                    <a:pt x="893203" y="0"/>
                  </a:lnTo>
                  <a:lnTo>
                    <a:pt x="893203" y="1361948"/>
                  </a:lnTo>
                  <a:lnTo>
                    <a:pt x="928509" y="1361948"/>
                  </a:lnTo>
                  <a:lnTo>
                    <a:pt x="928509" y="0"/>
                  </a:lnTo>
                  <a:close/>
                </a:path>
              </a:pathLst>
            </a:custGeom>
            <a:solidFill>
              <a:srgbClr val="3645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39984" y="2747494"/>
              <a:ext cx="379730" cy="1362075"/>
            </a:xfrm>
            <a:custGeom>
              <a:avLst/>
              <a:gdLst/>
              <a:ahLst/>
              <a:cxnLst/>
              <a:rect l="l" t="t" r="r" b="b"/>
              <a:pathLst>
                <a:path w="379729" h="1362075">
                  <a:moveTo>
                    <a:pt x="379729" y="1361945"/>
                  </a:moveTo>
                  <a:lnTo>
                    <a:pt x="0" y="1361945"/>
                  </a:lnTo>
                  <a:lnTo>
                    <a:pt x="0" y="0"/>
                  </a:lnTo>
                  <a:lnTo>
                    <a:pt x="379729" y="0"/>
                  </a:lnTo>
                  <a:lnTo>
                    <a:pt x="379729" y="1361945"/>
                  </a:lnTo>
                  <a:close/>
                </a:path>
              </a:pathLst>
            </a:custGeom>
            <a:solidFill>
              <a:srgbClr val="74A8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41607" y="2385974"/>
              <a:ext cx="31750" cy="1724025"/>
            </a:xfrm>
            <a:custGeom>
              <a:avLst/>
              <a:gdLst/>
              <a:ahLst/>
              <a:cxnLst/>
              <a:rect l="l" t="t" r="r" b="b"/>
              <a:pathLst>
                <a:path w="31750" h="1724025">
                  <a:moveTo>
                    <a:pt x="0" y="1723465"/>
                  </a:moveTo>
                  <a:lnTo>
                    <a:pt x="31226" y="1723465"/>
                  </a:lnTo>
                  <a:lnTo>
                    <a:pt x="31226" y="0"/>
                  </a:lnTo>
                  <a:lnTo>
                    <a:pt x="0" y="0"/>
                  </a:lnTo>
                  <a:lnTo>
                    <a:pt x="0" y="1723465"/>
                  </a:lnTo>
                  <a:close/>
                </a:path>
              </a:pathLst>
            </a:custGeom>
            <a:solidFill>
              <a:srgbClr val="2D3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29845" y="2385986"/>
              <a:ext cx="1943100" cy="1927860"/>
            </a:xfrm>
            <a:custGeom>
              <a:avLst/>
              <a:gdLst/>
              <a:ahLst/>
              <a:cxnLst/>
              <a:rect l="l" t="t" r="r" b="b"/>
              <a:pathLst>
                <a:path w="1943100" h="1927860">
                  <a:moveTo>
                    <a:pt x="1942985" y="1723453"/>
                  </a:moveTo>
                  <a:lnTo>
                    <a:pt x="1911756" y="1723453"/>
                  </a:lnTo>
                  <a:lnTo>
                    <a:pt x="1911756" y="0"/>
                  </a:lnTo>
                  <a:lnTo>
                    <a:pt x="1532026" y="0"/>
                  </a:lnTo>
                  <a:lnTo>
                    <a:pt x="1532026" y="1723453"/>
                  </a:lnTo>
                  <a:lnTo>
                    <a:pt x="0" y="1723453"/>
                  </a:lnTo>
                  <a:lnTo>
                    <a:pt x="0" y="1927377"/>
                  </a:lnTo>
                  <a:lnTo>
                    <a:pt x="1942985" y="1927377"/>
                  </a:lnTo>
                  <a:lnTo>
                    <a:pt x="1942985" y="1723453"/>
                  </a:lnTo>
                  <a:close/>
                </a:path>
              </a:pathLst>
            </a:custGeom>
            <a:solidFill>
              <a:srgbClr val="3645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87186" y="1837257"/>
              <a:ext cx="2082800" cy="1107440"/>
            </a:xfrm>
            <a:custGeom>
              <a:avLst/>
              <a:gdLst/>
              <a:ahLst/>
              <a:cxnLst/>
              <a:rect l="l" t="t" r="r" b="b"/>
              <a:pathLst>
                <a:path w="2082800" h="1107439">
                  <a:moveTo>
                    <a:pt x="2082431" y="0"/>
                  </a:moveTo>
                  <a:lnTo>
                    <a:pt x="1709750" y="2590"/>
                  </a:lnTo>
                  <a:lnTo>
                    <a:pt x="1815490" y="137693"/>
                  </a:lnTo>
                  <a:lnTo>
                    <a:pt x="1328140" y="508152"/>
                  </a:lnTo>
                  <a:lnTo>
                    <a:pt x="895210" y="508152"/>
                  </a:lnTo>
                  <a:lnTo>
                    <a:pt x="0" y="1033627"/>
                  </a:lnTo>
                  <a:lnTo>
                    <a:pt x="43421" y="1107414"/>
                  </a:lnTo>
                  <a:lnTo>
                    <a:pt x="918527" y="593763"/>
                  </a:lnTo>
                  <a:lnTo>
                    <a:pt x="1357045" y="593763"/>
                  </a:lnTo>
                  <a:lnTo>
                    <a:pt x="1868284" y="205143"/>
                  </a:lnTo>
                  <a:lnTo>
                    <a:pt x="1989963" y="360578"/>
                  </a:lnTo>
                  <a:lnTo>
                    <a:pt x="2038642" y="170751"/>
                  </a:lnTo>
                  <a:lnTo>
                    <a:pt x="2060282" y="86398"/>
                  </a:lnTo>
                  <a:lnTo>
                    <a:pt x="2082431" y="0"/>
                  </a:lnTo>
                  <a:close/>
                </a:path>
              </a:pathLst>
            </a:custGeom>
            <a:solidFill>
              <a:srgbClr val="EB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525463" y="6264912"/>
            <a:ext cx="9734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640" dirty="0">
                <a:latin typeface="Arial"/>
                <a:cs typeface="Arial"/>
              </a:rPr>
              <a:t>/</a:t>
            </a:r>
            <a:r>
              <a:rPr sz="4800" b="1" spc="65" dirty="0">
                <a:latin typeface="Arial"/>
                <a:cs typeface="Arial"/>
              </a:rPr>
              <a:t>0</a:t>
            </a:r>
            <a:r>
              <a:rPr lang="ru-RU" sz="4800" b="1" spc="70" dirty="0">
                <a:latin typeface="Arial"/>
                <a:cs typeface="Arial"/>
              </a:rPr>
              <a:t>1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4272140" y="6843662"/>
            <a:ext cx="1276350" cy="18594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202</a:t>
            </a:r>
            <a:r>
              <a:rPr lang="ru-RU" spc="110" dirty="0">
                <a:latin typeface="Calibri"/>
                <a:cs typeface="Calibri"/>
              </a:rPr>
              <a:t>3</a:t>
            </a:r>
            <a:endParaRPr spc="110" dirty="0">
              <a:latin typeface="Calibri"/>
              <a:cs typeface="Calibri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48" y="137503"/>
            <a:ext cx="1277831" cy="11309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295" y="4432647"/>
            <a:ext cx="6228898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/>
              <a:t>Проблема: </a:t>
            </a:r>
            <a:r>
              <a:rPr lang="ru-RU" sz="2000" dirty="0"/>
              <a:t>В настоящее время отсутствуют </a:t>
            </a:r>
            <a:r>
              <a:rPr lang="ru-RU" sz="2000" dirty="0" err="1"/>
              <a:t>ТОСы</a:t>
            </a:r>
            <a:r>
              <a:rPr lang="ru-RU" sz="2000" dirty="0"/>
              <a:t> в МО «</a:t>
            </a:r>
            <a:r>
              <a:rPr lang="ru-RU" sz="2000" dirty="0" err="1"/>
              <a:t>Базарносызганский</a:t>
            </a:r>
            <a:r>
              <a:rPr lang="ru-RU" sz="2000" dirty="0"/>
              <a:t> район», МО «город </a:t>
            </a:r>
            <a:r>
              <a:rPr lang="ru-RU" sz="2000" dirty="0" err="1"/>
              <a:t>Новоульяновск</a:t>
            </a:r>
            <a:r>
              <a:rPr lang="ru-RU" sz="2000" dirty="0"/>
              <a:t>», в МО «город Ульяновск» численность ТОС отстает от намеченных планов.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6619" y="5863183"/>
            <a:ext cx="624905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План на 2023 год </a:t>
            </a:r>
            <a:r>
              <a:rPr lang="ru-RU" dirty="0"/>
              <a:t>– увеличить численность ТОС до </a:t>
            </a:r>
            <a:r>
              <a:rPr lang="ru-RU" b="1" dirty="0"/>
              <a:t>450 </a:t>
            </a:r>
            <a:r>
              <a:rPr lang="ru-RU" dirty="0"/>
              <a:t>( в том числе в МО «</a:t>
            </a:r>
            <a:r>
              <a:rPr lang="ru-RU" dirty="0" err="1"/>
              <a:t>Базарносызганский</a:t>
            </a:r>
            <a:r>
              <a:rPr lang="ru-RU" dirty="0"/>
              <a:t> район», МО «город </a:t>
            </a:r>
            <a:r>
              <a:rPr lang="ru-RU" dirty="0" err="1"/>
              <a:t>Новоульяновск</a:t>
            </a:r>
            <a:r>
              <a:rPr lang="ru-RU" dirty="0"/>
              <a:t>»)</a:t>
            </a:r>
            <a:r>
              <a:rPr lang="ru-RU" b="1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7922" y="2993982"/>
            <a:ext cx="1032408" cy="2462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/>
              <a:t>2016 – 70 ТОС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8490" y="2342945"/>
            <a:ext cx="1120310" cy="2462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/>
              <a:t>К 2024 – 450 ТОС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 txBox="1"/>
          <p:nvPr/>
        </p:nvSpPr>
        <p:spPr>
          <a:xfrm>
            <a:off x="8610600" y="6446758"/>
            <a:ext cx="973455" cy="79380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4800" b="1" spc="640" dirty="0">
                <a:latin typeface="Arial"/>
                <a:cs typeface="Arial"/>
              </a:rPr>
              <a:t>/</a:t>
            </a:r>
            <a:r>
              <a:rPr sz="4800" b="1" spc="65" dirty="0">
                <a:latin typeface="Arial"/>
                <a:cs typeface="Arial"/>
              </a:rPr>
              <a:t>0</a:t>
            </a:r>
            <a:r>
              <a:rPr lang="ru-RU" sz="4800" b="1" spc="70" dirty="0">
                <a:latin typeface="Arial"/>
                <a:cs typeface="Arial"/>
              </a:rPr>
              <a:t>2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xfrm>
            <a:off x="4272140" y="6843662"/>
            <a:ext cx="1276350" cy="18594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202</a:t>
            </a:r>
            <a:r>
              <a:rPr lang="ru-RU" spc="110" dirty="0">
                <a:latin typeface="Calibri"/>
                <a:cs typeface="Calibri"/>
              </a:rPr>
              <a:t>3</a:t>
            </a:r>
            <a:endParaRPr spc="110" dirty="0">
              <a:latin typeface="Calibri"/>
              <a:cs typeface="Calibri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48" y="227485"/>
            <a:ext cx="1280271" cy="1127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3896" y="1117661"/>
            <a:ext cx="6872504" cy="8771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700" b="1" dirty="0"/>
              <a:t>Ассоциация ТОС </a:t>
            </a:r>
            <a:r>
              <a:rPr lang="ru-RU" sz="1700" dirty="0"/>
              <a:t>активно и системно ведет работу по обучению и вовлечению ТОС региона в число участников конкурсов президентских грантов. </a:t>
            </a:r>
            <a:endParaRPr lang="ru-RU" sz="1700" spc="-114" dirty="0"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3896" y="2168480"/>
            <a:ext cx="6872504" cy="43470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5440" marR="74930" indent="-285750" algn="just">
              <a:lnSpc>
                <a:spcPct val="116100"/>
              </a:lnSpc>
              <a:spcBef>
                <a:spcPts val="459"/>
              </a:spcBef>
              <a:buFont typeface="Wingdings" panose="05000000000000000000" pitchFamily="2" charset="2"/>
              <a:buChar char="Ø"/>
            </a:pPr>
            <a:r>
              <a:rPr lang="ru-RU" sz="1600" b="1" u="sng" dirty="0"/>
              <a:t>2021 год</a:t>
            </a:r>
            <a:r>
              <a:rPr lang="ru-RU" sz="1600" b="1" dirty="0"/>
              <a:t> </a:t>
            </a:r>
            <a:r>
              <a:rPr lang="ru-RU" sz="1600" dirty="0"/>
              <a:t>– сумма привлеченных средств за счет Президентских грантов – 9 млн. 572 тыс. руб. </a:t>
            </a:r>
          </a:p>
          <a:p>
            <a:pPr marL="345440" marR="74930" indent="-285750" algn="just">
              <a:lnSpc>
                <a:spcPct val="116100"/>
              </a:lnSpc>
              <a:spcBef>
                <a:spcPts val="459"/>
              </a:spcBef>
              <a:buFont typeface="Wingdings" panose="05000000000000000000" pitchFamily="2" charset="2"/>
              <a:buChar char="Ø"/>
            </a:pPr>
            <a:r>
              <a:rPr lang="ru-RU" sz="1600" b="1" u="sng" dirty="0"/>
              <a:t>2022 год</a:t>
            </a:r>
            <a:r>
              <a:rPr lang="ru-RU" sz="1600" dirty="0"/>
              <a:t> </a:t>
            </a:r>
            <a:r>
              <a:rPr lang="en-US" sz="1600" dirty="0"/>
              <a:t>–</a:t>
            </a:r>
            <a:r>
              <a:rPr lang="ru-RU" sz="1600" dirty="0"/>
              <a:t> сумма привлеченных средств за счет Президентских грантов</a:t>
            </a:r>
            <a:r>
              <a:rPr lang="en-US" sz="1600" dirty="0"/>
              <a:t> – </a:t>
            </a:r>
            <a:r>
              <a:rPr lang="ru-RU" sz="1600" dirty="0"/>
              <a:t>20 млн. 390 тыс. руб. (</a:t>
            </a:r>
            <a:r>
              <a:rPr lang="ru-RU" sz="1600" dirty="0" err="1"/>
              <a:t>софинансирование</a:t>
            </a:r>
            <a:r>
              <a:rPr lang="ru-RU" sz="1600" dirty="0"/>
              <a:t> </a:t>
            </a:r>
            <a:r>
              <a:rPr lang="en-US" sz="1600" dirty="0"/>
              <a:t>–</a:t>
            </a:r>
            <a:r>
              <a:rPr lang="ru-RU" sz="1600" dirty="0"/>
              <a:t> 10 млн. 750 тыс. руб.).  </a:t>
            </a:r>
          </a:p>
          <a:p>
            <a:pPr marL="345440" marR="74930" indent="-285750" algn="just">
              <a:lnSpc>
                <a:spcPct val="116100"/>
              </a:lnSpc>
              <a:spcBef>
                <a:spcPts val="459"/>
              </a:spcBef>
              <a:buFont typeface="Wingdings" panose="05000000000000000000" pitchFamily="2" charset="2"/>
              <a:buChar char="Ø"/>
            </a:pPr>
            <a:r>
              <a:rPr lang="ru-RU" sz="1600" b="1" u="sng" dirty="0"/>
              <a:t>По итогам первого конкурса 2023 года</a:t>
            </a:r>
            <a:r>
              <a:rPr lang="ru-RU" sz="1600" b="1" dirty="0"/>
              <a:t> </a:t>
            </a:r>
            <a:r>
              <a:rPr lang="ru-RU" sz="1600" dirty="0"/>
              <a:t>Фонда президентских грантов выиграло 25 проектов ТОС, сумма привлеченных средств – 17 млн. 918 тыс. руб. (</a:t>
            </a:r>
            <a:r>
              <a:rPr lang="ru-RU" sz="1600" dirty="0" err="1"/>
              <a:t>софинансирование</a:t>
            </a:r>
            <a:r>
              <a:rPr lang="ru-RU" sz="1600" dirty="0"/>
              <a:t> – 15 млн. 105 тыс. руб.) </a:t>
            </a:r>
            <a:r>
              <a:rPr lang="ru-RU" sz="1600" b="1" dirty="0"/>
              <a:t>Лидеры: </a:t>
            </a:r>
            <a:r>
              <a:rPr lang="ru-RU" sz="1600" dirty="0" err="1"/>
              <a:t>Майнский</a:t>
            </a:r>
            <a:r>
              <a:rPr lang="ru-RU" sz="1600" dirty="0"/>
              <a:t>, </a:t>
            </a:r>
            <a:r>
              <a:rPr lang="ru-RU" sz="1600" dirty="0" err="1"/>
              <a:t>Вешкаймский</a:t>
            </a:r>
            <a:r>
              <a:rPr lang="ru-RU" sz="1600" dirty="0"/>
              <a:t>, </a:t>
            </a:r>
            <a:r>
              <a:rPr lang="ru-RU" sz="1600" dirty="0" err="1"/>
              <a:t>Кузоватовский</a:t>
            </a:r>
            <a:r>
              <a:rPr lang="ru-RU" sz="1600" dirty="0"/>
              <a:t>, </a:t>
            </a:r>
            <a:r>
              <a:rPr lang="ru-RU" sz="1600" dirty="0" err="1"/>
              <a:t>Барышский</a:t>
            </a:r>
            <a:r>
              <a:rPr lang="ru-RU" sz="1600" dirty="0"/>
              <a:t> районы.</a:t>
            </a:r>
          </a:p>
          <a:p>
            <a:pPr marL="345440" marR="74930" indent="-285750" algn="just">
              <a:lnSpc>
                <a:spcPct val="116100"/>
              </a:lnSpc>
              <a:spcBef>
                <a:spcPts val="459"/>
              </a:spcBef>
              <a:buFont typeface="Wingdings" panose="05000000000000000000" pitchFamily="2" charset="2"/>
              <a:buChar char="Ø"/>
            </a:pPr>
            <a:r>
              <a:rPr lang="ru-RU" sz="1600" b="1" u="sng" dirty="0"/>
              <a:t>В 2023 году</a:t>
            </a:r>
            <a:r>
              <a:rPr lang="ru-RU" sz="1600" b="1" dirty="0"/>
              <a:t> </a:t>
            </a:r>
            <a:r>
              <a:rPr lang="ru-RU" sz="1600" dirty="0"/>
              <a:t>планируется увеличить количество поданных проектов до 200 с целью увеличения количества привлеченных федеральных средств для развития территорий.</a:t>
            </a:r>
          </a:p>
          <a:p>
            <a:pPr marL="345440" marR="74930" indent="-285750" algn="just">
              <a:lnSpc>
                <a:spcPct val="116100"/>
              </a:lnSpc>
              <a:spcBef>
                <a:spcPts val="459"/>
              </a:spcBef>
              <a:buFont typeface="Wingdings" panose="05000000000000000000" pitchFamily="2" charset="2"/>
              <a:buChar char="Ø"/>
            </a:pPr>
            <a:r>
              <a:rPr lang="ru-RU" sz="1600" b="1" dirty="0"/>
              <a:t>Проблема: </a:t>
            </a:r>
            <a:r>
              <a:rPr lang="ru-RU" sz="1600" dirty="0"/>
              <a:t>слабая заинтересованность администраций ряда районов в участии ТОС в конкурсах президентских грантов (Николаевский, </a:t>
            </a:r>
            <a:r>
              <a:rPr lang="ru-RU" sz="1600" dirty="0" err="1"/>
              <a:t>Сурский</a:t>
            </a:r>
            <a:r>
              <a:rPr lang="ru-RU" sz="1600" dirty="0"/>
              <a:t>, Павловский районы).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3" y="4114800"/>
            <a:ext cx="1600200" cy="12031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2133600"/>
            <a:ext cx="2500097" cy="9362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2873" y="122616"/>
            <a:ext cx="7033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Основные направления деятельности Ассоциации ТОС Ульяновской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59809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 txBox="1"/>
          <p:nvPr/>
        </p:nvSpPr>
        <p:spPr>
          <a:xfrm>
            <a:off x="8568893" y="6080564"/>
            <a:ext cx="973455" cy="79380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4800" b="1" spc="640" dirty="0">
                <a:latin typeface="Arial"/>
                <a:cs typeface="Arial"/>
              </a:rPr>
              <a:t>/</a:t>
            </a:r>
            <a:r>
              <a:rPr sz="4800" b="1" spc="65" dirty="0">
                <a:latin typeface="Arial"/>
                <a:cs typeface="Arial"/>
              </a:rPr>
              <a:t>0</a:t>
            </a:r>
            <a:r>
              <a:rPr lang="ru-RU" sz="4800" b="1" spc="70" dirty="0">
                <a:latin typeface="Arial"/>
                <a:cs typeface="Arial"/>
              </a:rPr>
              <a:t>3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xfrm>
            <a:off x="4272140" y="6984263"/>
            <a:ext cx="1276350" cy="18594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202</a:t>
            </a:r>
            <a:r>
              <a:rPr lang="ru-RU" spc="110" dirty="0">
                <a:latin typeface="Calibri"/>
                <a:cs typeface="Calibri"/>
              </a:rPr>
              <a:t>3</a:t>
            </a:r>
            <a:endParaRPr spc="110" dirty="0">
              <a:latin typeface="Calibri"/>
              <a:cs typeface="Calibri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48" y="227485"/>
            <a:ext cx="1280271" cy="1127858"/>
          </a:xfrm>
          <a:prstGeom prst="rect">
            <a:avLst/>
          </a:prstGeom>
        </p:spPr>
      </p:pic>
      <p:sp>
        <p:nvSpPr>
          <p:cNvPr id="2" name="AutoShape 4" descr="Рост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4" y="-144463"/>
            <a:ext cx="1901825" cy="190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14266" y="1461883"/>
            <a:ext cx="6805933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u="sng" dirty="0"/>
              <a:t>2020 год </a:t>
            </a:r>
            <a:r>
              <a:rPr lang="ru-RU" sz="1600" dirty="0"/>
              <a:t>– 4 ТОС города Ульяновска первыми в России вошли в реестр поставщиков социальных услуг.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u="sng" dirty="0"/>
              <a:t>2022 год </a:t>
            </a:r>
            <a:r>
              <a:rPr lang="ru-RU" sz="1600" dirty="0"/>
              <a:t>– число ТОС – поставщиков социальных услуг увеличилось до 30. Охват услугами составляет более 600 человек.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Открыты и работают две социальные пекарни (ТОС «Мостовая слобода» города Ульяновска, ТОС «Движение» Инзенского района).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443248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+mj-lt"/>
              </a:rPr>
              <a:t>Социальные услуги</a:t>
            </a:r>
          </a:p>
        </p:txBody>
      </p:sp>
      <p:pic>
        <p:nvPicPr>
          <p:cNvPr id="1030" name="Picture 6" descr="https://sun9-42.userapi.com/impg/iWovwcZ7khvLT7xRHCCjGktPvUz-jiKboswkpQ/Ndk3If5yqv4.jpg?size=1280x960&amp;quality=95&amp;sign=7807858709544fa47de80210140d25d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8" y="1735684"/>
            <a:ext cx="2039566" cy="15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4267" y="4050178"/>
            <a:ext cx="6805932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u="sng" dirty="0"/>
              <a:t>В 2023 году</a:t>
            </a:r>
            <a:r>
              <a:rPr lang="ru-RU" sz="1600" b="1" dirty="0"/>
              <a:t> </a:t>
            </a:r>
            <a:r>
              <a:rPr lang="ru-RU" sz="1600" dirty="0"/>
              <a:t>планируется продолжить открытие социальных пекарен для малообеспеченных жителей на сельских территориях и развить надомную службу.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u="sng" dirty="0"/>
              <a:t>Проблема:</a:t>
            </a:r>
            <a:r>
              <a:rPr lang="ru-RU" sz="1600" b="1" dirty="0"/>
              <a:t> </a:t>
            </a:r>
            <a:r>
              <a:rPr lang="ru-RU" sz="1600" dirty="0"/>
              <a:t>отсутствие у ТОС помещений для оказания социальных услуг жителям «серебряного» возраста на территории МО и материальных средств на открытие центров.</a:t>
            </a:r>
          </a:p>
        </p:txBody>
      </p:sp>
      <p:pic>
        <p:nvPicPr>
          <p:cNvPr id="15" name="Picture 16" descr="https://sun9-9.userapi.com/impg/dMD7wJhvOWwNeH4L_3DpRrI54E1QRJjLJC3Kmg/0rH8mwjST18.jpg?size=1280x1280&amp;quality=95&amp;sign=3ee55b626eb46101f5249541743b451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915432"/>
            <a:ext cx="2032000" cy="208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14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 txBox="1"/>
          <p:nvPr/>
        </p:nvSpPr>
        <p:spPr>
          <a:xfrm>
            <a:off x="8568893" y="6080564"/>
            <a:ext cx="973455" cy="79380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4800" b="1" spc="640" dirty="0">
                <a:latin typeface="Arial"/>
                <a:cs typeface="Arial"/>
              </a:rPr>
              <a:t>/</a:t>
            </a:r>
            <a:r>
              <a:rPr sz="4800" b="1" spc="65" dirty="0">
                <a:latin typeface="Arial"/>
                <a:cs typeface="Arial"/>
              </a:rPr>
              <a:t>0</a:t>
            </a:r>
            <a:r>
              <a:rPr lang="ru-RU" sz="4800" b="1" spc="70" dirty="0">
                <a:latin typeface="Arial"/>
                <a:cs typeface="Arial"/>
              </a:rPr>
              <a:t>4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xfrm>
            <a:off x="4272140" y="6843662"/>
            <a:ext cx="1276350" cy="18594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202</a:t>
            </a:r>
            <a:r>
              <a:rPr lang="ru-RU" spc="110" dirty="0">
                <a:latin typeface="Calibri"/>
                <a:cs typeface="Calibri"/>
              </a:rPr>
              <a:t>3</a:t>
            </a:r>
            <a:endParaRPr spc="110" dirty="0">
              <a:latin typeface="Calibri"/>
              <a:cs typeface="Calibri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48" y="227485"/>
            <a:ext cx="1280271" cy="1127858"/>
          </a:xfrm>
          <a:prstGeom prst="rect">
            <a:avLst/>
          </a:prstGeom>
        </p:spPr>
      </p:pic>
      <p:sp>
        <p:nvSpPr>
          <p:cNvPr id="2" name="AutoShape 4" descr="Рост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4" y="-144463"/>
            <a:ext cx="1901825" cy="190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57399" y="544842"/>
            <a:ext cx="6343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+mj-lt"/>
              </a:rPr>
              <a:t>Развитие движения «Волонтеры ТОС»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6875" y="1718878"/>
            <a:ext cx="4782491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err="1"/>
              <a:t>ТОСы</a:t>
            </a:r>
            <a:r>
              <a:rPr lang="ru-RU" sz="2000" b="1" dirty="0"/>
              <a:t> региона </a:t>
            </a:r>
            <a:r>
              <a:rPr lang="ru-RU" sz="2000" dirty="0"/>
              <a:t>подключились к сбору гуманитарной помощи для жителей Донбасса и мобилизованных граждан. </a:t>
            </a:r>
            <a:r>
              <a:rPr lang="ru-RU" sz="2000" b="1" u="sng" dirty="0"/>
              <a:t>За 2022 год </a:t>
            </a:r>
            <a:r>
              <a:rPr lang="ru-RU" sz="2000" dirty="0"/>
              <a:t>отправлено более 100 тонн гуманитарной помощи.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/>
              <a:t>Пункты приёма гуманитарной помощи </a:t>
            </a:r>
            <a:r>
              <a:rPr lang="ru-RU" sz="2000" dirty="0"/>
              <a:t>открыты во всех  районах Ульяновской области на базе ТОС.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err="1"/>
              <a:t>ТОСы</a:t>
            </a:r>
            <a:r>
              <a:rPr lang="ru-RU" sz="2000" b="1" dirty="0"/>
              <a:t> взяли </a:t>
            </a:r>
            <a:r>
              <a:rPr lang="ru-RU" sz="2000" dirty="0"/>
              <a:t>под опеку семьи мобилизованных.</a:t>
            </a:r>
          </a:p>
        </p:txBody>
      </p:sp>
      <p:pic>
        <p:nvPicPr>
          <p:cNvPr id="4098" name="Picture 2" descr="https://sun9-9.userapi.com/impg/cOAA3_mMHG15goTzwL837qHzwTrnxp6rUKRddg/IJPnbMQbeLs.jpg?size=1280x814&amp;quality=95&amp;sign=1ef30a841eede234b9848a8780dfaae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9" y="2057400"/>
            <a:ext cx="2193833" cy="146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73.userapi.com/impg/6laLHb404ZhxZiV9Tk4ZWsg2j1ACM3ad5LCRiA/UdvaPiMcmxY.jpg?size=2560x1920&amp;quality=95&amp;sign=db7a4f6441eee80426bfc161cf2977b2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8" y="3657600"/>
            <a:ext cx="2211824" cy="165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10.userapi.com/impg/V0BVSevcal05YwOAP2k4otGeuR0uAdnstTgvNw/c_DUiwAnHrU.jpg?size=1600x1600&amp;quality=95&amp;sign=ce7e4e8f3827a5c1aff5302b7e8a1a50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58" y="1676015"/>
            <a:ext cx="2193457" cy="219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un9-57.userapi.com/impg/mBXVlHEXC9qbaOTXZshm-A6y3KwrLjoKs8I9JA/ObxVoK9BxOc.jpg?size=1600x1200&amp;quality=95&amp;sign=2d969b00adc611177ef3d7df65c6f47e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58" y="3983113"/>
            <a:ext cx="2193457" cy="164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0655" y="5674328"/>
            <a:ext cx="478249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u="sng" dirty="0"/>
              <a:t>В 2023 году</a:t>
            </a:r>
            <a:r>
              <a:rPr lang="ru-RU" b="1" dirty="0"/>
              <a:t> </a:t>
            </a:r>
            <a:r>
              <a:rPr lang="ru-RU" dirty="0"/>
              <a:t>планируется усилить работу при взаимодействии с Фондом «Дари Добро».</a:t>
            </a:r>
          </a:p>
        </p:txBody>
      </p:sp>
    </p:spTree>
    <p:extLst>
      <p:ext uri="{BB962C8B-B14F-4D97-AF65-F5344CB8AC3E}">
        <p14:creationId xmlns:p14="http://schemas.microsoft.com/office/powerpoint/2010/main" val="835291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 txBox="1"/>
          <p:nvPr/>
        </p:nvSpPr>
        <p:spPr>
          <a:xfrm>
            <a:off x="8568893" y="6080564"/>
            <a:ext cx="973455" cy="79380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4800" b="1" spc="640" dirty="0">
                <a:latin typeface="Arial"/>
                <a:cs typeface="Arial"/>
              </a:rPr>
              <a:t>/</a:t>
            </a:r>
            <a:r>
              <a:rPr sz="4800" b="1" spc="65" dirty="0">
                <a:latin typeface="Arial"/>
                <a:cs typeface="Arial"/>
              </a:rPr>
              <a:t>0</a:t>
            </a:r>
            <a:r>
              <a:rPr lang="ru-RU" sz="4800" b="1" spc="70" dirty="0"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xfrm>
            <a:off x="4272140" y="6843662"/>
            <a:ext cx="1276350" cy="18594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202</a:t>
            </a:r>
            <a:r>
              <a:rPr lang="ru-RU" spc="110" dirty="0">
                <a:latin typeface="Calibri"/>
                <a:cs typeface="Calibri"/>
              </a:rPr>
              <a:t>3</a:t>
            </a:r>
            <a:endParaRPr spc="110" dirty="0">
              <a:latin typeface="Calibri"/>
              <a:cs typeface="Calibri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48" y="227485"/>
            <a:ext cx="1280271" cy="1127858"/>
          </a:xfrm>
          <a:prstGeom prst="rect">
            <a:avLst/>
          </a:prstGeom>
        </p:spPr>
      </p:pic>
      <p:sp>
        <p:nvSpPr>
          <p:cNvPr id="2" name="AutoShape 4" descr="Рост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4" y="-144463"/>
            <a:ext cx="1901825" cy="190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57399" y="434332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+mj-lt"/>
              </a:rPr>
              <a:t>Обучение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63404" y="1590289"/>
            <a:ext cx="3801416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u="sng" dirty="0"/>
              <a:t>С 2021 года</a:t>
            </a:r>
            <a:r>
              <a:rPr lang="ru-RU" sz="2000" b="1" dirty="0"/>
              <a:t> </a:t>
            </a:r>
            <a:r>
              <a:rPr lang="ru-RU" sz="2000" dirty="0"/>
              <a:t>Ассоциация ТОС является официальным представителем Университета ТОС в Приволжском федеральном округе. </a:t>
            </a:r>
          </a:p>
          <a:p>
            <a:endParaRPr lang="ru-RU" sz="2000" dirty="0"/>
          </a:p>
          <a:p>
            <a:r>
              <a:rPr lang="ru-RU" sz="2000" b="1" u="sng" dirty="0"/>
              <a:t>В 2022 году</a:t>
            </a:r>
            <a:r>
              <a:rPr lang="ru-RU" sz="2000" b="1" dirty="0"/>
              <a:t> </a:t>
            </a:r>
            <a:r>
              <a:rPr lang="ru-RU" sz="2000" dirty="0"/>
              <a:t>проведено обучение председателей и активистов ТОС по теме: «Менеджер местного сообщества».</a:t>
            </a:r>
          </a:p>
        </p:txBody>
      </p:sp>
      <p:pic>
        <p:nvPicPr>
          <p:cNvPr id="5122" name="Picture 2" descr="https://sun9-77.userapi.com/impg/vjIYuapra46W7y-OSYnj2KYtaSQD7nStKLrHYw/-SZTQBZocEE.jpg?size=1920x1440&amp;quality=95&amp;sign=c7a50dc4ce6a5da79a2419102bde73c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97902"/>
            <a:ext cx="2553994" cy="191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7.userapi.com/impg/0OanXytVnrwUvYBnvvInl7B1h8M6YbgXLpshJw/4qqsanXnf4U.jpg?size=2560x1920&amp;quality=95&amp;sign=869b6d9da65a0932a1eb58008ddea3b3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3671497"/>
            <a:ext cx="2553995" cy="182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36.userapi.com/impg/-Izof71fgmai6sR6yoeOaWBC0qnDbgFk08Q6Rg/UXqR75BdO4o.jpg?size=2560x1920&amp;quality=95&amp;sign=e206dc4cddbbda7d8e56455b09f13fb4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518" y="1602567"/>
            <a:ext cx="2624756" cy="196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21.userapi.com/impg/aUjqmVsN9m3Tqfv1jtyaRmlX0YaQ10BXojdN7A/aDed_2vptl8.jpg?size=2560x1920&amp;quality=95&amp;sign=9f0118e9691c4f542438ccd87fbde045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57" y="3674607"/>
            <a:ext cx="2581991" cy="193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50718" y="5069956"/>
            <a:ext cx="3801416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u="sng" dirty="0"/>
              <a:t>В 2023 году</a:t>
            </a:r>
            <a:r>
              <a:rPr lang="ru-RU" sz="2000" b="1" dirty="0"/>
              <a:t> </a:t>
            </a:r>
            <a:r>
              <a:rPr lang="ru-RU" sz="2000" dirty="0"/>
              <a:t>планируется разработать комплексную программу  обучения председателей и активистов ТОС в рамках заключенного соглашения с </a:t>
            </a:r>
            <a:r>
              <a:rPr lang="ru-RU" sz="2000" dirty="0" err="1"/>
              <a:t>УлГУ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334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 txBox="1"/>
          <p:nvPr/>
        </p:nvSpPr>
        <p:spPr>
          <a:xfrm>
            <a:off x="8568893" y="6080564"/>
            <a:ext cx="973455" cy="79380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4800" b="1" spc="640" dirty="0">
                <a:latin typeface="Arial"/>
                <a:cs typeface="Arial"/>
              </a:rPr>
              <a:t>/</a:t>
            </a:r>
            <a:r>
              <a:rPr sz="4800" b="1" spc="65" dirty="0">
                <a:latin typeface="Arial"/>
                <a:cs typeface="Arial"/>
              </a:rPr>
              <a:t>0</a:t>
            </a:r>
            <a:r>
              <a:rPr lang="ru-RU" sz="4800" b="1" spc="70" dirty="0">
                <a:latin typeface="Arial"/>
                <a:cs typeface="Arial"/>
              </a:rPr>
              <a:t>6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xfrm>
            <a:off x="4272140" y="6977306"/>
            <a:ext cx="1276350" cy="18594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202</a:t>
            </a:r>
            <a:r>
              <a:rPr lang="ru-RU" spc="110" dirty="0">
                <a:latin typeface="Calibri"/>
                <a:cs typeface="Calibri"/>
              </a:rPr>
              <a:t>3</a:t>
            </a:r>
            <a:endParaRPr spc="110" dirty="0">
              <a:latin typeface="Calibri"/>
              <a:cs typeface="Calibri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48" y="227485"/>
            <a:ext cx="1280271" cy="1127858"/>
          </a:xfrm>
          <a:prstGeom prst="rect">
            <a:avLst/>
          </a:prstGeom>
        </p:spPr>
      </p:pic>
      <p:sp>
        <p:nvSpPr>
          <p:cNvPr id="2" name="AutoShape 4" descr="Рост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4" y="-144463"/>
            <a:ext cx="1901825" cy="190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48115" y="1726782"/>
            <a:ext cx="4724400" cy="4031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u="sng" dirty="0"/>
              <a:t>За 2022 год</a:t>
            </a:r>
            <a:r>
              <a:rPr lang="ru-RU" sz="1600" b="1" dirty="0"/>
              <a:t> </a:t>
            </a:r>
            <a:r>
              <a:rPr lang="ru-RU" sz="1600" dirty="0"/>
              <a:t>проведено более 4 тыс. субботников. В субботниках приняло участие </a:t>
            </a:r>
            <a:r>
              <a:rPr lang="ru-RU" sz="1600" b="1" dirty="0"/>
              <a:t>более 50 тыс. человек. Трудовое участие жителей ТОС составило более 20 млн. рублей.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/>
              <a:t>Ассоциация ТОС </a:t>
            </a:r>
            <a:r>
              <a:rPr lang="ru-RU" sz="1600" dirty="0"/>
              <a:t>два раза в год проводит конкурс – Фестиваль чистых территорий по номинациям: Лучшая команда, Лучший озеленитель, Победитель несанкционированных свалок</a:t>
            </a:r>
          </a:p>
          <a:p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 за 2022 год в </a:t>
            </a:r>
            <a:r>
              <a:rPr lang="ru-RU" sz="1600" dirty="0" err="1"/>
              <a:t>ТОСы</a:t>
            </a:r>
            <a:r>
              <a:rPr lang="ru-RU" sz="1600" dirty="0"/>
              <a:t>  было трудоустроено </a:t>
            </a:r>
            <a:r>
              <a:rPr lang="ru-RU" sz="1600" b="1" dirty="0"/>
              <a:t>более 750 человек, </a:t>
            </a:r>
            <a:r>
              <a:rPr lang="ru-RU" sz="1600" dirty="0"/>
              <a:t>которые занимались благоустройством  территорий ТОС (Постановление Правительства УО от 01.04.2022 №149-П).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324990"/>
            <a:ext cx="8077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+mj-lt"/>
              </a:rPr>
              <a:t>Осуществление хозяйственной деятельности по благоустройству территорий</a:t>
            </a:r>
          </a:p>
        </p:txBody>
      </p:sp>
      <p:pic>
        <p:nvPicPr>
          <p:cNvPr id="2050" name="Picture 2" descr="https://sun9-58.userapi.com/impg/hQxRVZNUwOZqu2SEFT60p0GyCJlA0F_23bSLNQ/jUXThE4Dric.jpg?size=1600x1200&amp;quality=95&amp;sign=5de714b98cb95b976add6a3abbf381b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057401"/>
            <a:ext cx="2280304" cy="171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46.userapi.com/impg/zdwSYWsEHXdYa8ptaWkRtkdDdb-YC0ZJGs_GJA/xFD57u1IMkE.jpg?size=1600x1200&amp;quality=95&amp;sign=a415257ec6f0d7c010b85659540f6f2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020342"/>
            <a:ext cx="2256306" cy="16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70.userapi.com/impg/7qYMgdhwi3kJX7Ge6BNvXsC1QZpGlkaAnwEWig/E9kVDo4eSCc.jpg?size=1600x1200&amp;quality=95&amp;sign=237fff00f15fa8d674975066a516111f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750" y="2167429"/>
            <a:ext cx="2133598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35.userapi.com/impg/K2Ch0HAFdZjYkhT4aEc7vr6yCgHTcEcrkr-UQw/FAz85ekuuVU.jpg?size=2560x1920&amp;quality=96&amp;sign=61aac36351568c01e62b61402ec261a9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750" y="4020342"/>
            <a:ext cx="2145902" cy="160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48115" y="5701920"/>
            <a:ext cx="4724400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700" b="1" dirty="0"/>
              <a:t>Проблема:  </a:t>
            </a:r>
            <a:r>
              <a:rPr lang="ru-RU" sz="1700" dirty="0"/>
              <a:t>целесообразна разработка совместно с ТОС долгосрочных планов развития территорий каждого муниципального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017546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 txBox="1"/>
          <p:nvPr/>
        </p:nvSpPr>
        <p:spPr>
          <a:xfrm>
            <a:off x="8568893" y="6080564"/>
            <a:ext cx="973455" cy="79380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4800" b="1" spc="640" dirty="0">
                <a:latin typeface="Arial"/>
                <a:cs typeface="Arial"/>
              </a:rPr>
              <a:t>/</a:t>
            </a:r>
            <a:r>
              <a:rPr sz="4800" b="1" spc="65" dirty="0">
                <a:latin typeface="Arial"/>
                <a:cs typeface="Arial"/>
              </a:rPr>
              <a:t>0</a:t>
            </a:r>
            <a:r>
              <a:rPr lang="ru-RU" sz="4800" b="1" spc="70" dirty="0"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xfrm>
            <a:off x="4272140" y="6977306"/>
            <a:ext cx="1276350" cy="18594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202</a:t>
            </a:r>
            <a:r>
              <a:rPr lang="ru-RU" spc="110" dirty="0">
                <a:latin typeface="Calibri"/>
                <a:cs typeface="Calibri"/>
              </a:rPr>
              <a:t>3</a:t>
            </a:r>
            <a:endParaRPr spc="110" dirty="0">
              <a:latin typeface="Calibri"/>
              <a:cs typeface="Calibri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48" y="227485"/>
            <a:ext cx="1280271" cy="1127858"/>
          </a:xfrm>
          <a:prstGeom prst="rect">
            <a:avLst/>
          </a:prstGeom>
        </p:spPr>
      </p:pic>
      <p:sp>
        <p:nvSpPr>
          <p:cNvPr id="2" name="AutoShape 4" descr="Рост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4" y="-144463"/>
            <a:ext cx="1901825" cy="190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3219" y="1305846"/>
            <a:ext cx="3733639" cy="42780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/>
              <a:t>В рамках Школы общественного экологического инспектора Ульяновской области совместно с Министерством природных ресурсов и экологии Ульяновской области было подготовлено более 100 общественных инспекторов по охране окружающей среды.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7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b="1" dirty="0"/>
              <a:t>За 2022 год и первый конкурс 2023</a:t>
            </a:r>
            <a:r>
              <a:rPr lang="ru-RU" sz="1700" dirty="0"/>
              <a:t> года в конкурсах Фонда президентских грантов </a:t>
            </a:r>
            <a:r>
              <a:rPr lang="ru-RU" sz="1700" dirty="0" err="1"/>
              <a:t>ТОСами</a:t>
            </a:r>
            <a:r>
              <a:rPr lang="ru-RU" sz="1700" dirty="0"/>
              <a:t> выиграно 12 проектов (благоустройство родников, набережных, очистка водоёмов) на общую сумму </a:t>
            </a:r>
            <a:r>
              <a:rPr lang="ru-RU" sz="1700" b="1" dirty="0"/>
              <a:t>5,5 млн. руб.</a:t>
            </a:r>
            <a:endParaRPr lang="ru-RU" sz="17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046513" y="397632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+mj-lt"/>
              </a:rPr>
              <a:t>Экология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3219" y="5923542"/>
            <a:ext cx="373363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В 2023 году Ассоциация ТОС планирует написать проект на благоустройство 25 родников на территориях МО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28" y="1380332"/>
            <a:ext cx="3539649" cy="2297667"/>
          </a:xfrm>
          <a:prstGeom prst="rect">
            <a:avLst/>
          </a:prstGeom>
        </p:spPr>
      </p:pic>
      <p:pic>
        <p:nvPicPr>
          <p:cNvPr id="1026" name="Picture 2" descr="https://sun9-10.userapi.com/impg/pupgY8D_Ftgop8lW_moX-LdOTaoOiJFVtaBi_w/sJ-ItKQ4D-I.jpg?size=1600x1200&amp;quality=95&amp;sign=bc459c35cacb82b31e57bdf4c198bba8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87" y="3200400"/>
            <a:ext cx="2930461" cy="219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69.userapi.com/impg/49WEVOC25pthkFQLF8EhXOxJY0WqeZbxOhKZ0g/k6U7EVizgn8.jpg?size=962x1030&amp;quality=95&amp;sign=eb1d0b72abf50c245638fa80935b0669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66" y="4155598"/>
            <a:ext cx="2438279" cy="261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660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 txBox="1"/>
          <p:nvPr/>
        </p:nvSpPr>
        <p:spPr>
          <a:xfrm>
            <a:off x="8464421" y="6235803"/>
            <a:ext cx="1270129" cy="79380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4800" b="1" spc="640" dirty="0">
                <a:latin typeface="Arial"/>
                <a:cs typeface="Arial"/>
              </a:rPr>
              <a:t>/</a:t>
            </a:r>
            <a:r>
              <a:rPr lang="ru-RU" sz="4800" b="1" spc="640" dirty="0">
                <a:latin typeface="Arial"/>
                <a:cs typeface="Arial"/>
              </a:rPr>
              <a:t>0</a:t>
            </a:r>
            <a:r>
              <a:rPr lang="ru-RU" sz="4800" b="1" spc="65" dirty="0"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xfrm>
            <a:off x="4272140" y="6843662"/>
            <a:ext cx="1276350" cy="18594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202</a:t>
            </a:r>
            <a:r>
              <a:rPr lang="ru-RU" spc="110" dirty="0">
                <a:latin typeface="Calibri"/>
                <a:cs typeface="Calibri"/>
              </a:rPr>
              <a:t>3</a:t>
            </a:r>
            <a:endParaRPr spc="110" dirty="0">
              <a:latin typeface="Calibri"/>
              <a:cs typeface="Calibri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48" y="227485"/>
            <a:ext cx="1280271" cy="1127858"/>
          </a:xfrm>
          <a:prstGeom prst="rect">
            <a:avLst/>
          </a:prstGeom>
        </p:spPr>
      </p:pic>
      <p:sp>
        <p:nvSpPr>
          <p:cNvPr id="2" name="AutoShape 4" descr="Рост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4" y="-144463"/>
            <a:ext cx="1901825" cy="190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19919" y="298620"/>
            <a:ext cx="7266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latin typeface="+mj-lt"/>
              </a:rPr>
              <a:t>Культурно-просветительская работа и духовно-нравственное воспитание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353" y="1655157"/>
            <a:ext cx="4325291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u="sng" dirty="0"/>
              <a:t>В 2022 году</a:t>
            </a:r>
            <a:r>
              <a:rPr lang="ru-RU" sz="2000" b="1" dirty="0"/>
              <a:t> </a:t>
            </a:r>
            <a:r>
              <a:rPr lang="ru-RU" sz="2000" dirty="0"/>
              <a:t>на территории Ульяновской области проведено 67 объединяющих мероприятий с охватом участников более 3 тыс. человек.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u="sng" dirty="0"/>
              <a:t>В 2023 году</a:t>
            </a:r>
            <a:r>
              <a:rPr lang="ru-RU" sz="2000" b="1" dirty="0"/>
              <a:t> </a:t>
            </a:r>
            <a:r>
              <a:rPr lang="ru-RU" sz="2000" dirty="0"/>
              <a:t>планируется выстроить систему взаимоотношений с традиционными конфессиями. </a:t>
            </a:r>
          </a:p>
        </p:txBody>
      </p:sp>
      <p:pic>
        <p:nvPicPr>
          <p:cNvPr id="3074" name="Picture 2" descr="https://sun9-81.userapi.com/impg/Mgx85zmOtwEPHA3TnXYMXkJq5kHdR2aE4YN9hQ/bgwuJWvuHAY.jpg?size=2560x1920&amp;quality=95&amp;sign=5c343e30e83a3e2b2cd6ecc046402cd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8" y="1600200"/>
            <a:ext cx="2544941" cy="190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52.userapi.com/impg/USRoEelpkKSkxNQlN0ctExZ6d8REua6B9V-0og/I-x9JfoFz3M.jpg?size=2560x1707&amp;quality=95&amp;sign=f8a36304900bf1461e3c4c7f80a53f44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2" y="4519582"/>
            <a:ext cx="2478442" cy="165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39.userapi.com/impg/X6Z5wf4i5RRUtCW4jdTQXD09RHN6eocq45ymYg/zRy2QT_bbok.jpg?size=2560x1920&amp;quality=95&amp;sign=d244dcdcf370814cdd948a38c3d407e2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399" y="4256216"/>
            <a:ext cx="2409984" cy="182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sun9-60.userapi.com/impg/UR3DSUa1UDUaDwvpNG6_b91117YLrplZ-3HY-Q/Kmn31t4bYKI.jpg?size=2560x1379&amp;quality=95&amp;sign=35dd2aa2e1961c8bc9180e3ae4c4af7f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32" y="4717851"/>
            <a:ext cx="3749787" cy="201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24.userapi.com/impg/L2lyAYiGl_q0AqQeGd9pfQGoYhAo1Mo2H9c6xw/S8ZniO-A_S8.jpg?size=1108x1386&amp;quality=95&amp;sign=41c8a441dffdbeb352ef69daca1b17eb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479" y="1655157"/>
            <a:ext cx="1901824" cy="237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578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1741</TotalTime>
  <Words>1075</Words>
  <Application>Microsoft Office PowerPoint</Application>
  <PresentationFormat>Произвольный</PresentationFormat>
  <Paragraphs>125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</vt:lpstr>
      <vt:lpstr>Office Theme</vt:lpstr>
      <vt:lpstr>Движение ТОС в Ульяновской области – перспективы развития </vt:lpstr>
      <vt:lpstr>Движение ТОС Ульяновской  области сегодня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ПРАВЛЕНИЯ  АССОЦИАЦИИ ТОС  УЛЬЯНОВСКОЙ ОБЛАСТИ (ЗА 2020 ГОД)</dc:title>
  <dc:creator>Direktor</dc:creator>
  <cp:lastModifiedBy>Наташа</cp:lastModifiedBy>
  <cp:revision>91</cp:revision>
  <cp:lastPrinted>2023-02-08T11:08:59Z</cp:lastPrinted>
  <dcterms:created xsi:type="dcterms:W3CDTF">2021-11-10T06:59:58Z</dcterms:created>
  <dcterms:modified xsi:type="dcterms:W3CDTF">2023-02-08T11:32:19Z</dcterms:modified>
</cp:coreProperties>
</file>