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68" r:id="rId2"/>
    <p:sldId id="280" r:id="rId3"/>
    <p:sldId id="278" r:id="rId4"/>
    <p:sldId id="292" r:id="rId5"/>
    <p:sldId id="281" r:id="rId6"/>
    <p:sldId id="279" r:id="rId7"/>
    <p:sldId id="293" r:id="rId8"/>
    <p:sldId id="283" r:id="rId9"/>
    <p:sldId id="294" r:id="rId10"/>
    <p:sldId id="284" r:id="rId11"/>
    <p:sldId id="296" r:id="rId12"/>
    <p:sldId id="290" r:id="rId13"/>
    <p:sldId id="297" r:id="rId14"/>
    <p:sldId id="291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uturaBookC" panose="020B0604020202020204" charset="-52"/>
      <p:regular r:id="rId22"/>
      <p:italic r:id="rId23"/>
    </p:embeddedFont>
    <p:embeddedFont>
      <p:font typeface="FuturaDemiC" panose="020B0604020202020204" charset="-52"/>
      <p:bold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5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CC"/>
    <a:srgbClr val="4472C4"/>
    <a:srgbClr val="ED7D31"/>
    <a:srgbClr val="7F7F7F"/>
    <a:srgbClr val="FFFFFF"/>
    <a:srgbClr val="A5A5A5"/>
    <a:srgbClr val="BE632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orient="horz" pos="981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00598750358471E-2"/>
          <c:y val="0.11634600973495463"/>
          <c:w val="0.87859880249928302"/>
          <c:h val="0.83246174598166511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7058016"/>
        <c:axId val="157052528"/>
      </c:barChart>
      <c:catAx>
        <c:axId val="1570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FuturaBookC" panose="04000500000000000000" pitchFamily="82" charset="-52"/>
                <a:ea typeface="+mn-ea"/>
                <a:cs typeface="+mn-cs"/>
              </a:defRPr>
            </a:pPr>
            <a:endParaRPr lang="ru-RU"/>
          </a:p>
        </c:txPr>
        <c:crossAx val="157052528"/>
        <c:crosses val="autoZero"/>
        <c:auto val="1"/>
        <c:lblAlgn val="ctr"/>
        <c:lblOffset val="100"/>
        <c:noMultiLvlLbl val="0"/>
      </c:catAx>
      <c:valAx>
        <c:axId val="157052528"/>
        <c:scaling>
          <c:orientation val="minMax"/>
          <c:max val="4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705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0.04125</cdr:y>
    </cdr:from>
    <cdr:to>
      <cdr:x>1</cdr:x>
      <cdr:y>0.9193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154842"/>
          <a:ext cx="3867364" cy="3295663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Для методической поддержки ТОС Ассоциация ТОС Ульяновской области разработала и выиграла два проекта</a:t>
          </a:r>
        </a:p>
        <a:p xmlns:a="http://schemas.openxmlformats.org/drawingml/2006/main">
          <a:r>
            <a:rPr lang="ru-RU" sz="1600" b="1" dirty="0"/>
            <a:t>«Ресурсный центр ТОС Ульяновской области: курс на </a:t>
          </a:r>
          <a:r>
            <a:rPr lang="ru-RU" sz="1600" b="1" dirty="0" err="1"/>
            <a:t>соцуслуги</a:t>
          </a:r>
          <a:r>
            <a:rPr lang="ru-RU" sz="1600" b="1" dirty="0"/>
            <a:t>» </a:t>
          </a:r>
          <a:r>
            <a:rPr lang="ru-RU" sz="1600" dirty="0"/>
            <a:t>и </a:t>
          </a:r>
          <a:r>
            <a:rPr lang="ru-RU" sz="1600" b="1" dirty="0"/>
            <a:t>«Ресурсный центр ТОС - включение ТОС в систему долговременного ухода»</a:t>
          </a:r>
          <a:r>
            <a:rPr lang="ru-RU" sz="1600" dirty="0"/>
            <a:t>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4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5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77BC-7D0C-4A08-81C5-59C7D6CC996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9CB1-2180-4569-95CB-65A4B8FC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9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1BD45-F83F-498D-83C2-EB15690CC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08" y="3059886"/>
            <a:ext cx="7176920" cy="738228"/>
          </a:xfrm>
          <a:effectLst/>
        </p:spPr>
        <p:txBody>
          <a:bodyPr>
            <a:noAutofit/>
          </a:bodyPr>
          <a:lstStyle/>
          <a:p>
            <a:r>
              <a:rPr lang="ru-RU" sz="2800" b="1" spc="38" dirty="0">
                <a:latin typeface="+mn-lt"/>
                <a:cs typeface="+mn-cs"/>
              </a:rPr>
              <a:t>«</a:t>
            </a:r>
            <a:r>
              <a:rPr lang="ru-RU" sz="2800" b="1" dirty="0" err="1">
                <a:latin typeface="+mn-lt"/>
              </a:rPr>
              <a:t>Здоровьесберегающая</a:t>
            </a:r>
            <a:r>
              <a:rPr lang="ru-RU" sz="2800" b="1" dirty="0">
                <a:latin typeface="+mn-lt"/>
              </a:rPr>
              <a:t> среда силами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ТОС - все возможно!»</a:t>
            </a:r>
            <a:br>
              <a:rPr lang="ru-RU" sz="2000" dirty="0">
                <a:latin typeface="+mn-lt"/>
              </a:rPr>
            </a:br>
            <a:endParaRPr lang="ru-RU" sz="2000" b="1" spc="38" dirty="0">
              <a:latin typeface="+mn-lt"/>
              <a:ea typeface="Golos Text" panose="020B0503020202020204" pitchFamily="34" charset="0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551BD45-F83F-498D-83C2-EB15690CCDA8}"/>
              </a:ext>
            </a:extLst>
          </p:cNvPr>
          <p:cNvSpPr txBox="1">
            <a:spLocks/>
          </p:cNvSpPr>
          <p:nvPr/>
        </p:nvSpPr>
        <p:spPr>
          <a:xfrm>
            <a:off x="2426354" y="4236721"/>
            <a:ext cx="4414228" cy="7382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38" dirty="0">
                <a:latin typeface="+mn-lt"/>
                <a:ea typeface="Golos Text" panose="020B0503020202020204" pitchFamily="34" charset="0"/>
                <a:cs typeface="+mn-cs"/>
              </a:rPr>
              <a:t>Сидоров Владимир Владимирович</a:t>
            </a:r>
          </a:p>
          <a:p>
            <a:pPr>
              <a:lnSpc>
                <a:spcPct val="100000"/>
              </a:lnSpc>
            </a:pPr>
            <a:r>
              <a:rPr lang="ru-RU" sz="1800" spc="38" dirty="0">
                <a:latin typeface="+mn-lt"/>
                <a:ea typeface="Golos Text" panose="020B0503020202020204" pitchFamily="34" charset="0"/>
                <a:cs typeface="+mn-cs"/>
              </a:rPr>
              <a:t>Председатель Ассоциации ТОС Ульяновской области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BB01A8-B369-45B6-8CD0-19E016DA3A54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4457AE-899A-4CBD-8C67-4BF148BF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6324899" y="4877405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sun9-32.userapi.com/impg/aiYYyPN6YTuCTbWqcKK1qsi83WTW8PwfeUnjZQ/VyG19s4-msI.jpg?size=963x1280&amp;quality=96&amp;sign=43b36ff82fd6585a6a5a1fa26d8b47b0&amp;type=albu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4" b="11908"/>
          <a:stretch/>
        </p:blipFill>
        <p:spPr bwMode="auto">
          <a:xfrm>
            <a:off x="5579715" y="1882172"/>
            <a:ext cx="2503691" cy="18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lpravda.ru/pictures/news/big/134976_big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15" y="3877389"/>
            <a:ext cx="2503691" cy="16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55508" y="1763557"/>
            <a:ext cx="4579914" cy="37821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 ТОС «Муса </a:t>
            </a:r>
            <a:r>
              <a:rPr lang="ru-RU" sz="1400" dirty="0" err="1"/>
              <a:t>Джалиль</a:t>
            </a:r>
            <a:r>
              <a:rPr lang="ru-RU" sz="1400" dirty="0"/>
              <a:t>» </a:t>
            </a:r>
            <a:r>
              <a:rPr lang="ru-RU" sz="1400" dirty="0" err="1"/>
              <a:t>Старокулаткинского</a:t>
            </a:r>
            <a:r>
              <a:rPr lang="ru-RU" sz="1400" dirty="0"/>
              <a:t> района открыта </a:t>
            </a:r>
            <a:r>
              <a:rPr lang="ru-RU" sz="1400" b="1" dirty="0"/>
              <a:t>спортивная площадка</a:t>
            </a:r>
            <a:r>
              <a:rPr lang="ru-RU" sz="1400" dirty="0"/>
              <a:t>.</a:t>
            </a:r>
          </a:p>
          <a:p>
            <a:r>
              <a:rPr lang="ru-RU" sz="1400" dirty="0"/>
              <a:t>- В поселке Дачный города Ульяновска работает мини - </a:t>
            </a:r>
            <a:r>
              <a:rPr lang="ru-RU" sz="1400" b="1" dirty="0"/>
              <a:t>профилакторий для жителей</a:t>
            </a:r>
            <a:r>
              <a:rPr lang="ru-RU" sz="1400" dirty="0"/>
              <a:t>.</a:t>
            </a:r>
          </a:p>
          <a:p>
            <a:r>
              <a:rPr lang="ru-RU" sz="1400" dirty="0"/>
              <a:t>- В ТОС «Черемшан» </a:t>
            </a:r>
            <a:r>
              <a:rPr lang="ru-RU" sz="1400" dirty="0" err="1"/>
              <a:t>Новомалыклинского</a:t>
            </a:r>
            <a:r>
              <a:rPr lang="ru-RU" sz="1400" dirty="0"/>
              <a:t> района действует </a:t>
            </a:r>
            <a:r>
              <a:rPr lang="ru-RU" sz="1400" b="1" dirty="0"/>
              <a:t>спортивный клуб «Бодрячок»</a:t>
            </a:r>
            <a:r>
              <a:rPr lang="ru-RU" sz="1400" dirty="0"/>
              <a:t> с посещением бассейна.</a:t>
            </a:r>
          </a:p>
          <a:p>
            <a:r>
              <a:rPr lang="ru-RU" sz="1400" dirty="0"/>
              <a:t>- В ТОС «Добрые соседи» Радищевского района открыт </a:t>
            </a:r>
            <a:r>
              <a:rPr lang="ru-RU" sz="1400" b="1" dirty="0"/>
              <a:t>спорт клуб «Олимп» - центр спортивно – досуговой жизни близлежащих сел</a:t>
            </a:r>
            <a:r>
              <a:rPr lang="ru-RU" sz="1400" dirty="0"/>
              <a:t>.</a:t>
            </a:r>
          </a:p>
          <a:p>
            <a:r>
              <a:rPr lang="ru-RU" sz="1400" dirty="0"/>
              <a:t>- В ТОС «Наше будущее» </a:t>
            </a:r>
            <a:r>
              <a:rPr lang="ru-RU" sz="1400" dirty="0" err="1"/>
              <a:t>Майнского</a:t>
            </a:r>
            <a:r>
              <a:rPr lang="ru-RU" sz="1400" dirty="0"/>
              <a:t> района появился </a:t>
            </a:r>
            <a:r>
              <a:rPr lang="ru-RU" sz="1400" b="1" dirty="0"/>
              <a:t>зал с тренажерами</a:t>
            </a:r>
            <a:r>
              <a:rPr lang="ru-RU" sz="1400" dirty="0"/>
              <a:t>.</a:t>
            </a:r>
          </a:p>
          <a:p>
            <a:r>
              <a:rPr lang="ru-RU" sz="1400" dirty="0"/>
              <a:t>- В ТОС «Лесная жемчужина» </a:t>
            </a:r>
            <a:r>
              <a:rPr lang="ru-RU" sz="1400" dirty="0" err="1"/>
              <a:t>Старомайнского</a:t>
            </a:r>
            <a:r>
              <a:rPr lang="ru-RU" sz="1400" dirty="0"/>
              <a:t> района открылся </a:t>
            </a:r>
            <a:r>
              <a:rPr lang="ru-RU" sz="1400" b="1" dirty="0"/>
              <a:t>Сельский тренажерный зал «Жемчужина».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BE9687-C896-422F-B132-79AC332B7643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EEB301-996E-4594-A939-B57DD67C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115" y="3763059"/>
            <a:ext cx="5231016" cy="168668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 Майнском районе в ТОС «Импульс» начал работу центр здоровья «Здоровый Импульс».</a:t>
            </a:r>
          </a:p>
          <a:p>
            <a:r>
              <a:rPr lang="ru-RU" sz="1600" dirty="0"/>
              <a:t>- В ТОС «Лесокомбинат» открылся «Центр здоровья</a:t>
            </a:r>
          </a:p>
          <a:p>
            <a:r>
              <a:rPr lang="ru-RU" sz="1600" dirty="0"/>
              <a:t>– За здоровьем к нам».</a:t>
            </a:r>
          </a:p>
          <a:p>
            <a:r>
              <a:rPr lang="ru-RU" sz="1600" dirty="0"/>
              <a:t>- В ТОС «Мостовая Слобода» города Ульяновска – «Центр здоровья микрорайона Мостовая.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122A9-588C-4B78-85E9-33BE390F8D1B}"/>
              </a:ext>
            </a:extLst>
          </p:cNvPr>
          <p:cNvSpPr txBox="1"/>
          <p:nvPr/>
        </p:nvSpPr>
        <p:spPr>
          <a:xfrm>
            <a:off x="5820048" y="2048988"/>
            <a:ext cx="314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Проекты, направленные</a:t>
            </a:r>
          </a:p>
          <a:p>
            <a:pPr algn="ctr"/>
            <a:r>
              <a:rPr lang="ru-RU" sz="1400" b="1" dirty="0"/>
              <a:t>на социальную поддержку</a:t>
            </a:r>
            <a:endParaRPr lang="ru-RU" sz="1350" dirty="0">
              <a:latin typeface="FuturaDemiC" panose="04000700000000000000" pitchFamily="8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B8BDE-232D-4BBD-8EB0-F304075AD92E}"/>
              </a:ext>
            </a:extLst>
          </p:cNvPr>
          <p:cNvSpPr txBox="1"/>
          <p:nvPr/>
        </p:nvSpPr>
        <p:spPr>
          <a:xfrm>
            <a:off x="6928046" y="2842930"/>
            <a:ext cx="8322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>
                <a:latin typeface="FuturaDemiC" panose="04000700000000000000" pitchFamily="82" charset="-52"/>
              </a:rPr>
              <a:t>17</a:t>
            </a:r>
          </a:p>
          <a:p>
            <a:pPr algn="ctr"/>
            <a:r>
              <a:rPr lang="ru-RU" sz="1350" dirty="0">
                <a:latin typeface="FuturaBookC" panose="04000500000000000000" pitchFamily="82" charset="-52"/>
              </a:rPr>
              <a:t>проектов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A0524-4ADB-43A9-AB1A-C858E64B685A}"/>
              </a:ext>
            </a:extLst>
          </p:cNvPr>
          <p:cNvSpPr txBox="1"/>
          <p:nvPr/>
        </p:nvSpPr>
        <p:spPr>
          <a:xfrm>
            <a:off x="6817439" y="3763059"/>
            <a:ext cx="1053494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FuturaDemiC" panose="04000700000000000000" pitchFamily="82" charset="-52"/>
              </a:rPr>
              <a:t>Охват</a:t>
            </a:r>
          </a:p>
          <a:p>
            <a:pPr algn="ctr"/>
            <a:r>
              <a:rPr lang="ru-RU" sz="2700" dirty="0">
                <a:latin typeface="FuturaDemiC" panose="04000700000000000000" pitchFamily="82" charset="-52"/>
              </a:rPr>
              <a:t>4 580</a:t>
            </a:r>
          </a:p>
          <a:p>
            <a:pPr algn="ctr"/>
            <a:r>
              <a:rPr lang="ru-RU" sz="1350" dirty="0">
                <a:latin typeface="FuturaBookC" panose="04000500000000000000" pitchFamily="82" charset="-52"/>
              </a:rPr>
              <a:t>человек</a:t>
            </a:r>
          </a:p>
        </p:txBody>
      </p:sp>
      <p:pic>
        <p:nvPicPr>
          <p:cNvPr id="9218" name="Picture 2" descr="https://sun9-71.userapi.com/impg/WEUnbWoZLNagd_GYbwBIL1bGwF6G3f9Tas1a5Q/0S3-1F7Edxs.jpg?size=1010x718&amp;quality=95&amp;sign=59cd3499cc4562b37987046d74f5a770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56" y="1792452"/>
            <a:ext cx="2517475" cy="17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52.userapi.com/impg/tS8rAlyNohNvoYyanFmXkv7WpjqJM33YKKDJHw/kQauzGpQQWc.jpg?size=970x590&amp;quality=95&amp;sign=375082163478d98f4997e5c5e47287c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8"/>
          <a:stretch/>
        </p:blipFill>
        <p:spPr bwMode="auto">
          <a:xfrm>
            <a:off x="619115" y="1792452"/>
            <a:ext cx="2628485" cy="18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1">
            <a:extLst>
              <a:ext uri="{FF2B5EF4-FFF2-40B4-BE49-F238E27FC236}">
                <a16:creationId xmlns:a16="http://schemas.microsoft.com/office/drawing/2014/main" id="{1A1CB7FA-CE9D-4C37-9408-86B0F793600C}"/>
              </a:ext>
            </a:extLst>
          </p:cNvPr>
          <p:cNvSpPr/>
          <p:nvPr/>
        </p:nvSpPr>
        <p:spPr>
          <a:xfrm>
            <a:off x="6075935" y="1762517"/>
            <a:ext cx="2628486" cy="36391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99EA56-143D-45BE-85C2-0FA17D503D6D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6E2EFA-7C27-425E-B736-0318BFAEE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6324899" y="4877405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6DE55B5-95A9-4227-B3A3-CE8623EE8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803250"/>
              </p:ext>
            </p:extLst>
          </p:nvPr>
        </p:nvGraphicFramePr>
        <p:xfrm>
          <a:off x="783014" y="1793965"/>
          <a:ext cx="3867364" cy="375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Фонду президентских грантов — пять лет - Агентство социальной информ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8759" r="16905" b="8652"/>
          <a:stretch/>
        </p:blipFill>
        <p:spPr bwMode="auto">
          <a:xfrm>
            <a:off x="4912392" y="1793965"/>
            <a:ext cx="3448594" cy="34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F937F2-687E-47F0-B6F2-796EE24B8133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E1882-2F76-4E83-86F6-43E5B05E0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9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6324899" y="4877405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1140" y="1607149"/>
            <a:ext cx="4426371" cy="39972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В рамках реализации проектов Ассоциация ТОС помогает ТОС: входить в реестр поставщиков социальных услуг,</a:t>
            </a:r>
          </a:p>
          <a:p>
            <a:r>
              <a:rPr lang="ru-RU" sz="1600" dirty="0"/>
              <a:t>открывать Центры активного долголетия с оформлением необходимых документов, сопровождать деятельность Центров активного долголетия.</a:t>
            </a:r>
          </a:p>
          <a:p>
            <a:endParaRPr lang="ru-RU" sz="1600" dirty="0"/>
          </a:p>
          <a:p>
            <a:r>
              <a:rPr lang="ru-RU" sz="1600" dirty="0"/>
              <a:t>В настоящее время 110 активистов</a:t>
            </a:r>
          </a:p>
          <a:p>
            <a:r>
              <a:rPr lang="ru-RU" sz="1600" dirty="0"/>
              <a:t>и председателей ТОС проходят обучение по направлениям </a:t>
            </a:r>
            <a:r>
              <a:rPr lang="ru-RU" sz="1600" b="1" dirty="0"/>
              <a:t>«Социальный работник</a:t>
            </a:r>
            <a:r>
              <a:rPr lang="ru-RU" sz="1600" dirty="0"/>
              <a:t>» и </a:t>
            </a:r>
            <a:r>
              <a:rPr lang="ru-RU" sz="1600" b="1" dirty="0"/>
              <a:t>«Сиделка» </a:t>
            </a:r>
            <a:r>
              <a:rPr lang="ru-RU" sz="1600" dirty="0"/>
              <a:t>для того, чтобы начать</a:t>
            </a:r>
          </a:p>
          <a:p>
            <a:r>
              <a:rPr lang="ru-RU" sz="1600" dirty="0"/>
              <a:t>оказывать услуги по социальному обслуживанию пожилых и</a:t>
            </a:r>
          </a:p>
          <a:p>
            <a:r>
              <a:rPr lang="ru-RU" sz="1600" dirty="0"/>
              <a:t>инвалидов на дому.</a:t>
            </a:r>
          </a:p>
        </p:txBody>
      </p:sp>
      <p:pic>
        <p:nvPicPr>
          <p:cNvPr id="8194" name="Picture 2" descr="https://sun9-74.userapi.com/impg/LrFZXJhl2O3SHu1yEfuJAMICERPa3o9-1qzp2g/Sa9Nuk8Qkr4.jpg?size=2278x1598&amp;quality=95&amp;sign=9d05b1a7fa20ed20f0f10af1fece28f3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37" y="3744119"/>
            <a:ext cx="2485660" cy="1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44.userapi.com/impg/V0gVl3L8oxJbFXRw1fVw2W-My75LlI05_TzxuA/iRDY3JbhBi0.jpg?size=2151x1570&amp;quality=95&amp;sign=68de2099a4f9cf15410fb7ae85ce5324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37" y="1791498"/>
            <a:ext cx="2485660" cy="18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20DDD1-1EC7-4D0D-A704-318DA8EF5BEB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03606-D07F-47F5-8161-CCA49D5F6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8961" y="1357128"/>
            <a:ext cx="328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Наши контакты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1C2C04-F90B-49AF-BB0C-94D0A026783C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CABEF-4716-4468-A125-BCABC680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C2864289-8A21-4B6F-A349-C66759695B92}"/>
              </a:ext>
            </a:extLst>
          </p:cNvPr>
          <p:cNvSpPr/>
          <p:nvPr/>
        </p:nvSpPr>
        <p:spPr>
          <a:xfrm>
            <a:off x="800845" y="2587575"/>
            <a:ext cx="3724443" cy="25279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/>
              <a:t>Адрес: Московское шоссе, 35,</a:t>
            </a:r>
          </a:p>
          <a:p>
            <a:pPr>
              <a:lnSpc>
                <a:spcPct val="150000"/>
              </a:lnSpc>
            </a:pPr>
            <a:r>
              <a:rPr lang="ru-RU" dirty="0"/>
              <a:t>Ульяновск, Ульяновская обл.,</a:t>
            </a:r>
          </a:p>
          <a:p>
            <a:pPr>
              <a:lnSpc>
                <a:spcPct val="150000"/>
              </a:lnSpc>
            </a:pPr>
            <a:r>
              <a:rPr lang="ru-RU" dirty="0"/>
              <a:t>432034</a:t>
            </a:r>
          </a:p>
          <a:p>
            <a:pPr>
              <a:lnSpc>
                <a:spcPct val="150000"/>
              </a:lnSpc>
            </a:pPr>
            <a:r>
              <a:rPr lang="ru-RU" dirty="0"/>
              <a:t>Телефон: 8 (842) 273-59-71</a:t>
            </a:r>
          </a:p>
          <a:p>
            <a:pPr>
              <a:lnSpc>
                <a:spcPct val="150000"/>
              </a:lnSpc>
            </a:pPr>
            <a:r>
              <a:rPr lang="ru-RU" dirty="0"/>
              <a:t>Почта: </a:t>
            </a:r>
            <a:r>
              <a:rPr lang="en-US" dirty="0"/>
              <a:t>astos73@yandex.ru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F35D16-003E-445E-BA14-B883A860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95" y="2329675"/>
            <a:ext cx="1264325" cy="1264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759B76-F8E6-43ED-B92A-E8572E1ED1FD}"/>
              </a:ext>
            </a:extLst>
          </p:cNvPr>
          <p:cNvSpPr/>
          <p:nvPr/>
        </p:nvSpPr>
        <p:spPr>
          <a:xfrm>
            <a:off x="5279152" y="5212322"/>
            <a:ext cx="126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Вконтакте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4714D-2F4C-4367-BB17-F009F3D82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95" y="3963356"/>
            <a:ext cx="1264325" cy="12643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0A4D9B-64D9-406C-84B5-9C10DF92644B}"/>
              </a:ext>
            </a:extLst>
          </p:cNvPr>
          <p:cNvSpPr/>
          <p:nvPr/>
        </p:nvSpPr>
        <p:spPr>
          <a:xfrm>
            <a:off x="6920893" y="3557640"/>
            <a:ext cx="113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Телеграм</a:t>
            </a:r>
            <a:endParaRPr lang="ru-RU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57207E-84B4-48DB-929B-A9E19EE1F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31" y="3963356"/>
            <a:ext cx="1264325" cy="12643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A5C6BC3-B8A6-4226-B4F6-E652F041958F}"/>
              </a:ext>
            </a:extLst>
          </p:cNvPr>
          <p:cNvSpPr/>
          <p:nvPr/>
        </p:nvSpPr>
        <p:spPr>
          <a:xfrm>
            <a:off x="5042185" y="3565379"/>
            <a:ext cx="178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Одноклассники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12D654-B9FC-48A8-AE72-9C4AB04E2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8" y="2326625"/>
            <a:ext cx="1264325" cy="126432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502C48-11D2-46D3-9104-9A70C0695403}"/>
              </a:ext>
            </a:extLst>
          </p:cNvPr>
          <p:cNvSpPr/>
          <p:nvPr/>
        </p:nvSpPr>
        <p:spPr>
          <a:xfrm>
            <a:off x="7111275" y="5210998"/>
            <a:ext cx="724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Сайт</a:t>
            </a:r>
          </a:p>
        </p:txBody>
      </p:sp>
    </p:spTree>
    <p:extLst>
      <p:ext uri="{BB962C8B-B14F-4D97-AF65-F5344CB8AC3E}">
        <p14:creationId xmlns:p14="http://schemas.microsoft.com/office/powerpoint/2010/main" val="265106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7749" y="2202660"/>
            <a:ext cx="4150011" cy="2394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 рамках исполнения поручения Президента России о передаче</a:t>
            </a:r>
          </a:p>
          <a:p>
            <a:r>
              <a:rPr lang="ru-RU" dirty="0"/>
              <a:t>части социальных услуг некоммерческим организациям в Ульяновской области на базе ТОС стали действовать Центры активного долголетия.</a:t>
            </a:r>
          </a:p>
          <a:p>
            <a:endParaRPr lang="ru-RU" sz="1400" dirty="0"/>
          </a:p>
        </p:txBody>
      </p:sp>
      <p:pic>
        <p:nvPicPr>
          <p:cNvPr id="2" name="Picture 2" descr="Путин призвал производить больше отечественных товаров - ПРАЙМ, 29.06.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95" y="1918135"/>
            <a:ext cx="3053288" cy="30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72BE8A-6AB7-4364-ACE6-B5E2D523ACC3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CBF871-00FE-458C-9AAF-672882C84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745ABF-B03A-4D63-B774-BE99C66F98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50" y="1714137"/>
            <a:ext cx="4071365" cy="3696072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1BEA9138-925F-4DD6-91BF-A749E7EE1561}"/>
              </a:ext>
            </a:extLst>
          </p:cNvPr>
          <p:cNvSpPr/>
          <p:nvPr/>
        </p:nvSpPr>
        <p:spPr>
          <a:xfrm>
            <a:off x="6697423" y="2686738"/>
            <a:ext cx="120015" cy="1200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D71C8CDC-943F-41CD-A592-D3DF7C23C0B6}"/>
              </a:ext>
            </a:extLst>
          </p:cNvPr>
          <p:cNvSpPr/>
          <p:nvPr/>
        </p:nvSpPr>
        <p:spPr>
          <a:xfrm>
            <a:off x="857584" y="1834024"/>
            <a:ext cx="3262759" cy="12549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E6C1CAD-7224-41F4-B55C-16294A72A157}"/>
              </a:ext>
            </a:extLst>
          </p:cNvPr>
          <p:cNvSpPr/>
          <p:nvPr/>
        </p:nvSpPr>
        <p:spPr>
          <a:xfrm>
            <a:off x="943166" y="1898090"/>
            <a:ext cx="3262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настоящее время в реестр поставщиков социальных</a:t>
            </a:r>
          </a:p>
          <a:p>
            <a:r>
              <a:rPr lang="ru-RU" sz="1600" dirty="0"/>
              <a:t>услуг Ульяновской области входит </a:t>
            </a:r>
          </a:p>
          <a:p>
            <a:r>
              <a:rPr lang="ru-RU" sz="1600" dirty="0"/>
              <a:t>46 ТОС.</a:t>
            </a:r>
          </a:p>
          <a:p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CC7A5E3-0515-43B3-A974-CB931202EE87}"/>
              </a:ext>
            </a:extLst>
          </p:cNvPr>
          <p:cNvCxnSpPr>
            <a:cxnSpLocks/>
            <a:stCxn id="23" idx="3"/>
            <a:endCxn id="22" idx="2"/>
          </p:cNvCxnSpPr>
          <p:nvPr/>
        </p:nvCxnSpPr>
        <p:spPr>
          <a:xfrm>
            <a:off x="4120343" y="2461519"/>
            <a:ext cx="2577080" cy="285227"/>
          </a:xfrm>
          <a:prstGeom prst="line">
            <a:avLst/>
          </a:prstGeom>
          <a:ln w="15875">
            <a:solidFill>
              <a:srgbClr val="BE6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D71C8CDC-943F-41CD-A592-D3DF7C23C0B6}"/>
              </a:ext>
            </a:extLst>
          </p:cNvPr>
          <p:cNvSpPr/>
          <p:nvPr/>
        </p:nvSpPr>
        <p:spPr>
          <a:xfrm>
            <a:off x="1103839" y="3346658"/>
            <a:ext cx="3016504" cy="12670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6C1CAD-7224-41F4-B55C-16294A72A157}"/>
              </a:ext>
            </a:extLst>
          </p:cNvPr>
          <p:cNvSpPr/>
          <p:nvPr/>
        </p:nvSpPr>
        <p:spPr>
          <a:xfrm>
            <a:off x="1128617" y="3466537"/>
            <a:ext cx="284149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базе 31 ТОС созданы</a:t>
            </a:r>
          </a:p>
          <a:p>
            <a:r>
              <a:rPr lang="ru-RU" sz="1600" dirty="0"/>
              <a:t>Центры активного долголетия для </a:t>
            </a:r>
            <a:r>
              <a:rPr lang="ru-RU" sz="1600" dirty="0" err="1"/>
              <a:t>благополучателей</a:t>
            </a:r>
            <a:endParaRPr lang="ru-RU" sz="1600" dirty="0"/>
          </a:p>
          <a:p>
            <a:r>
              <a:rPr lang="ru-RU" sz="1600" dirty="0"/>
              <a:t>«серебряного возраста».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endParaRPr lang="ru-RU" sz="900" dirty="0">
              <a:latin typeface="FuturaDemiC" panose="04000700000000000000" pitchFamily="82" charset="-52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CC7A5E3-0515-43B3-A974-CB931202EE87}"/>
              </a:ext>
            </a:extLst>
          </p:cNvPr>
          <p:cNvCxnSpPr>
            <a:cxnSpLocks/>
            <a:stCxn id="12" idx="3"/>
            <a:endCxn id="22" idx="3"/>
          </p:cNvCxnSpPr>
          <p:nvPr/>
        </p:nvCxnSpPr>
        <p:spPr>
          <a:xfrm flipV="1">
            <a:off x="4120343" y="2789177"/>
            <a:ext cx="2594656" cy="1190997"/>
          </a:xfrm>
          <a:prstGeom prst="line">
            <a:avLst/>
          </a:prstGeom>
          <a:ln w="15875">
            <a:solidFill>
              <a:srgbClr val="BE6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9">
            <a:extLst>
              <a:ext uri="{FF2B5EF4-FFF2-40B4-BE49-F238E27FC236}">
                <a16:creationId xmlns:a16="http://schemas.microsoft.com/office/drawing/2014/main" id="{D71C8CDC-943F-41CD-A592-D3DF7C23C0B6}"/>
              </a:ext>
            </a:extLst>
          </p:cNvPr>
          <p:cNvSpPr/>
          <p:nvPr/>
        </p:nvSpPr>
        <p:spPr>
          <a:xfrm>
            <a:off x="2264822" y="4794922"/>
            <a:ext cx="2708262" cy="864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E6C1CAD-7224-41F4-B55C-16294A72A157}"/>
              </a:ext>
            </a:extLst>
          </p:cNvPr>
          <p:cNvSpPr/>
          <p:nvPr/>
        </p:nvSpPr>
        <p:spPr>
          <a:xfrm>
            <a:off x="2348340" y="4828765"/>
            <a:ext cx="2699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Охват социальными услугами составляет 1283 человека.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6C1CAD-7224-41F4-B55C-16294A72A157}"/>
              </a:ext>
            </a:extLst>
          </p:cNvPr>
          <p:cNvSpPr/>
          <p:nvPr/>
        </p:nvSpPr>
        <p:spPr>
          <a:xfrm>
            <a:off x="1864872" y="4628710"/>
            <a:ext cx="278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7FF9D6-0EB1-417B-9A05-2613E84EBEAD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38355A-7BC6-45A4-9F78-F39F7A9E1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71174" y="1980259"/>
            <a:ext cx="4345580" cy="32125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В Центрах активного долголетия проводятся: </a:t>
            </a:r>
            <a:r>
              <a:rPr lang="ru-RU" sz="1600" dirty="0"/>
              <a:t>оздоровительные мероприятия, занятия по адаптивной физической культуре, скандинавская ходьба, гимнастика, Цигун, дыхательная гимнастика, проводятся различные виды массажа. </a:t>
            </a:r>
          </a:p>
          <a:p>
            <a:endParaRPr lang="ru-RU" sz="1600" dirty="0"/>
          </a:p>
          <a:p>
            <a:r>
              <a:rPr lang="ru-RU" sz="1600" dirty="0"/>
              <a:t>Практикуются ароматерапия, </a:t>
            </a:r>
            <a:r>
              <a:rPr lang="ru-RU" sz="1600" dirty="0" err="1"/>
              <a:t>фиточаи</a:t>
            </a:r>
            <a:r>
              <a:rPr lang="ru-RU" sz="1600" dirty="0"/>
              <a:t>, кислородные коктейли. Работают кружки по различным направлениям, приводятся культурно-досуговые мероприятия.</a:t>
            </a:r>
          </a:p>
        </p:txBody>
      </p:sp>
      <p:pic>
        <p:nvPicPr>
          <p:cNvPr id="2050" name="Picture 2" descr="https://sun9-55.userapi.com/impg/VkWteD1zHhRJSpg2xtWfJvGLMKiIdkTtAsnSFQ/-0fhMrQ4qm8.jpg?size=1196x1600&amp;quality=96&amp;sign=896045e1937831d2c8780bc31c8e2fe5&amp;type=albu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13074"/>
          <a:stretch/>
        </p:blipFill>
        <p:spPr bwMode="auto">
          <a:xfrm>
            <a:off x="5657208" y="3634195"/>
            <a:ext cx="2509896" cy="20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1.userapi.com/impg/n21WbFKtoDecLFe6mkoeEvr2fF4Izno5jXDAIQ/OIOptDP1NX8.jpg?size=2560x1920&amp;quality=95&amp;sign=0bf627ed1a5e212a4ff11efcc1274458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08" y="1664687"/>
            <a:ext cx="2509896" cy="18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97704A-1BD9-4A6C-A0D8-B42E24481ED3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4F3BE-601F-4468-A04C-9747E49F9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3767" y="1791093"/>
            <a:ext cx="4178698" cy="35023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География Центров представлена </a:t>
            </a:r>
          </a:p>
          <a:p>
            <a:r>
              <a:rPr lang="ru-RU" sz="1600" b="1" dirty="0"/>
              <a:t>следующим образом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r>
              <a:rPr lang="ru-RU" sz="1600" dirty="0"/>
              <a:t>Майнский район - 10;</a:t>
            </a:r>
          </a:p>
          <a:p>
            <a:r>
              <a:rPr lang="ru-RU" sz="1600" dirty="0"/>
              <a:t>г. Ульяновск - 8;</a:t>
            </a:r>
          </a:p>
          <a:p>
            <a:r>
              <a:rPr lang="ru-RU" sz="1600" dirty="0"/>
              <a:t>Ульяновский район - 3;</a:t>
            </a:r>
          </a:p>
          <a:p>
            <a:r>
              <a:rPr lang="ru-RU" sz="1600" dirty="0" err="1"/>
              <a:t>Мелекесский</a:t>
            </a:r>
            <a:r>
              <a:rPr lang="ru-RU" sz="1600" dirty="0"/>
              <a:t> район – 2;</a:t>
            </a:r>
          </a:p>
          <a:p>
            <a:r>
              <a:rPr lang="ru-RU" sz="1600" dirty="0" err="1"/>
              <a:t>Вешкаймский</a:t>
            </a:r>
            <a:r>
              <a:rPr lang="ru-RU" sz="1600" dirty="0"/>
              <a:t> район – 2;</a:t>
            </a:r>
          </a:p>
          <a:p>
            <a:endParaRPr lang="ru-RU" sz="1600" dirty="0"/>
          </a:p>
          <a:p>
            <a:r>
              <a:rPr lang="ru-RU" sz="1600" dirty="0"/>
              <a:t>По одному Центру в </a:t>
            </a:r>
            <a:r>
              <a:rPr lang="ru-RU" sz="1600" dirty="0" err="1"/>
              <a:t>Кузоватовском</a:t>
            </a:r>
            <a:r>
              <a:rPr lang="ru-RU" sz="1600" dirty="0"/>
              <a:t>, </a:t>
            </a:r>
            <a:r>
              <a:rPr lang="ru-RU" sz="1600" dirty="0" err="1"/>
              <a:t>Барышском</a:t>
            </a:r>
            <a:r>
              <a:rPr lang="ru-RU" sz="1600" dirty="0"/>
              <a:t>, Инзенском, Павловском, </a:t>
            </a:r>
            <a:r>
              <a:rPr lang="ru-RU" sz="1600" dirty="0" err="1"/>
              <a:t>Новомалыклинском</a:t>
            </a:r>
            <a:r>
              <a:rPr lang="ru-RU" sz="1600" dirty="0"/>
              <a:t> районах.</a:t>
            </a:r>
          </a:p>
        </p:txBody>
      </p:sp>
      <p:pic>
        <p:nvPicPr>
          <p:cNvPr id="3074" name="Picture 2" descr="https://sun9-43.userapi.com/impg/4yFri-rjph41HEc6M8d4dJiDu-TDgwPpkyX4mw/mwDTfzJ-eyY.jpg?size=960x1280&amp;quality=95&amp;sign=a9471ece3dcadc5fecbc167273f7c62e&amp;type=albu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 b="26116"/>
          <a:stretch/>
        </p:blipFill>
        <p:spPr bwMode="auto">
          <a:xfrm>
            <a:off x="5634268" y="1553335"/>
            <a:ext cx="2649441" cy="19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1.userapi.com/impg/5aWzoqFTBkRpWz_RsCl0vzluQ1EccWhYrRPnAQ/oTK2YuJ3d9k.jpg?size=1200x1600&amp;quality=95&amp;sign=69b6bd8492d1f3c0fba14de6a6fb16b1&amp;type=album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b="22165"/>
          <a:stretch/>
        </p:blipFill>
        <p:spPr bwMode="auto">
          <a:xfrm>
            <a:off x="5634268" y="3653927"/>
            <a:ext cx="2633430" cy="19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879062-DEE2-4FF3-BD2F-D0245F557CEE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57E8A2-9196-4761-8891-6DAC6D7A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14011" y="1797881"/>
            <a:ext cx="4336869" cy="32622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Отличительной особенностью деятельности некоторых Центров активного долголетия является работа благотворительных пекарен, открытых в рамках проекта </a:t>
            </a:r>
            <a:r>
              <a:rPr lang="ru-RU" sz="1600" b="1" dirty="0"/>
              <a:t>«Хлеб насущный»</a:t>
            </a:r>
            <a:r>
              <a:rPr lang="ru-RU" sz="1600" dirty="0"/>
              <a:t>, выигранного Ассоциацией ТОС Ульяновской области в конкурсе Фонда президентских грантов в 2023 году.</a:t>
            </a:r>
          </a:p>
          <a:p>
            <a:endParaRPr lang="ru-RU" sz="1600" dirty="0"/>
          </a:p>
          <a:p>
            <a:r>
              <a:rPr lang="ru-RU" sz="1600" dirty="0"/>
              <a:t>Жители </a:t>
            </a:r>
            <a:r>
              <a:rPr lang="ru-RU" sz="1600" b="1" dirty="0"/>
              <a:t>«серебряного возраста» </a:t>
            </a:r>
            <a:r>
              <a:rPr lang="ru-RU" sz="1600" dirty="0"/>
              <a:t>получают </a:t>
            </a:r>
            <a:r>
              <a:rPr lang="ru-RU" sz="1600" b="1" dirty="0"/>
              <a:t>бесплатно </a:t>
            </a:r>
            <a:r>
              <a:rPr lang="ru-RU" sz="1600" dirty="0"/>
              <a:t>хлеб и хлебобулочные изделия.</a:t>
            </a:r>
          </a:p>
          <a:p>
            <a:pPr algn="ctr"/>
            <a:endParaRPr lang="ru-RU" sz="1400" dirty="0"/>
          </a:p>
        </p:txBody>
      </p:sp>
      <p:pic>
        <p:nvPicPr>
          <p:cNvPr id="4098" name="Picture 2" descr="https://sun7-19.userapi.com/impg/kT6BlnpyDb1l4W85ivLAhfvz-BwLu63fHN19_g/mGWTMWPgjEM.jpg?size=1600x1200&amp;quality=95&amp;sign=197864ca5339d0647ed765c0923d5734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8" y="1666814"/>
            <a:ext cx="2603376" cy="195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4.userapi.com/impg/BfYtvR-qD1DqfGoeNg-2j5HfawoSpeHvrV8uGA/keyE_6NYeQo.jpg?size=957x957&amp;quality=95&amp;sign=e70fc3cabb945e5a6bc24dd5224145dd&amp;type=album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17461"/>
          <a:stretch/>
        </p:blipFill>
        <p:spPr bwMode="auto">
          <a:xfrm>
            <a:off x="967138" y="3645594"/>
            <a:ext cx="2603376" cy="1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57FD59-1F09-4CE1-9AD3-73EC02FAF0DC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8AE6A-6710-4A56-BDAF-81F292A58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041" y="2085450"/>
            <a:ext cx="4194667" cy="618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«Импульс» </a:t>
            </a:r>
            <a:r>
              <a:rPr lang="ru-RU" dirty="0" err="1"/>
              <a:t>Майнский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8823" y="1466870"/>
            <a:ext cx="484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</a:rPr>
              <a:t>Пекарни действуют на территориях ТОС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6039" y="2875753"/>
            <a:ext cx="4194669" cy="618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</a:t>
            </a:r>
            <a:r>
              <a:rPr lang="ru-RU" dirty="0" err="1"/>
              <a:t>Водорацкое</a:t>
            </a:r>
            <a:r>
              <a:rPr lang="ru-RU" dirty="0"/>
              <a:t>» </a:t>
            </a:r>
            <a:r>
              <a:rPr lang="ru-RU" dirty="0" err="1"/>
              <a:t>Барышский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041" y="3666056"/>
            <a:ext cx="4194668" cy="618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«Родина «</a:t>
            </a:r>
            <a:r>
              <a:rPr lang="ru-RU" dirty="0" err="1"/>
              <a:t>Вешкаймский</a:t>
            </a:r>
            <a:r>
              <a:rPr lang="ru-RU" dirty="0"/>
              <a:t> район»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040" y="4456359"/>
            <a:ext cx="4194669" cy="618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«Зелёная роща» Ульяновский район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039" y="5230303"/>
            <a:ext cx="4194669" cy="627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«Родник» </a:t>
            </a:r>
            <a:r>
              <a:rPr lang="ru-RU" dirty="0" err="1"/>
              <a:t>Новомалыклинский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0330" y="2859394"/>
            <a:ext cx="4153302" cy="627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«Лебёдушка» </a:t>
            </a:r>
            <a:r>
              <a:rPr lang="ru-RU" dirty="0" err="1"/>
              <a:t>Мелекесский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40330" y="3649697"/>
            <a:ext cx="4153302" cy="627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«Созидание» </a:t>
            </a:r>
            <a:r>
              <a:rPr lang="ru-RU" dirty="0" err="1"/>
              <a:t>Инзенский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0330" y="4440000"/>
            <a:ext cx="4153302" cy="627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«Мостовая слобода» г. Ульяновск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8963" y="2085449"/>
            <a:ext cx="4194669" cy="618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«Наш дом» </a:t>
            </a:r>
            <a:r>
              <a:rPr lang="ru-RU" dirty="0" err="1"/>
              <a:t>Майнский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9646" y="5230303"/>
            <a:ext cx="4194669" cy="627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ТОС «Движение» </a:t>
            </a:r>
            <a:r>
              <a:rPr lang="ru-RU" dirty="0" err="1"/>
              <a:t>Инзенский</a:t>
            </a:r>
            <a:r>
              <a:rPr lang="ru-RU" dirty="0"/>
              <a:t> район</a:t>
            </a:r>
            <a:endParaRPr lang="ru-RU" sz="1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6B3972-8690-4CF9-93E9-30DFD11F90B8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B7038D-DE26-44A6-B44D-EC0B3A81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3782752" y="1428076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3977" y="1991326"/>
            <a:ext cx="4244261" cy="3260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Участники: </a:t>
            </a:r>
            <a:r>
              <a:rPr lang="ru-RU" sz="1600" dirty="0"/>
              <a:t>жители, проживающие на территориях ТОС. </a:t>
            </a:r>
          </a:p>
          <a:p>
            <a:endParaRPr lang="ru-RU" sz="1600" dirty="0"/>
          </a:p>
          <a:p>
            <a:r>
              <a:rPr lang="ru-RU" sz="1600" dirty="0"/>
              <a:t>В рамках проектов открыто более </a:t>
            </a:r>
            <a:r>
              <a:rPr lang="ru-RU" sz="1600" b="1" dirty="0"/>
              <a:t>30 спортивных площадок</a:t>
            </a:r>
            <a:r>
              <a:rPr lang="ru-RU" sz="1600" dirty="0"/>
              <a:t>, оснащенных современными тренажерами, оборудованы хоккейные корты и футбольные поля, приобретено оборудование для мини-санаториев; проведено </a:t>
            </a:r>
            <a:r>
              <a:rPr lang="ru-RU" sz="1600" b="1" i="1" dirty="0"/>
              <a:t>более 500 спортивно-оздоровительных</a:t>
            </a:r>
          </a:p>
          <a:p>
            <a:r>
              <a:rPr lang="ru-RU" sz="1600" b="1" i="1" dirty="0"/>
              <a:t>мероприятий</a:t>
            </a:r>
            <a:r>
              <a:rPr lang="ru-RU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122A9-588C-4B78-85E9-33BE390F8D1B}"/>
              </a:ext>
            </a:extLst>
          </p:cNvPr>
          <p:cNvSpPr txBox="1"/>
          <p:nvPr/>
        </p:nvSpPr>
        <p:spPr>
          <a:xfrm>
            <a:off x="5446878" y="2216988"/>
            <a:ext cx="3140261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Проекты, направленные</a:t>
            </a:r>
          </a:p>
          <a:p>
            <a:pPr algn="ctr"/>
            <a:r>
              <a:rPr lang="ru-RU" sz="1400" b="1" dirty="0"/>
              <a:t>на оздоровление жителей ТОС</a:t>
            </a:r>
          </a:p>
          <a:p>
            <a:pPr algn="ctr"/>
            <a:endParaRPr lang="ru-RU" sz="1350" dirty="0">
              <a:latin typeface="FuturaDemiC" panose="04000700000000000000" pitchFamily="8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B8BDE-232D-4BBD-8EB0-F304075AD92E}"/>
              </a:ext>
            </a:extLst>
          </p:cNvPr>
          <p:cNvSpPr txBox="1"/>
          <p:nvPr/>
        </p:nvSpPr>
        <p:spPr>
          <a:xfrm>
            <a:off x="6600866" y="2877852"/>
            <a:ext cx="8322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>
                <a:latin typeface="FuturaDemiC" panose="04000700000000000000" pitchFamily="82" charset="-52"/>
              </a:rPr>
              <a:t>40</a:t>
            </a:r>
          </a:p>
          <a:p>
            <a:pPr algn="ctr"/>
            <a:r>
              <a:rPr lang="ru-RU" sz="1350" dirty="0">
                <a:latin typeface="FuturaBookC" panose="04000500000000000000" pitchFamily="82" charset="-52"/>
              </a:rPr>
              <a:t>проектов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A0524-4ADB-43A9-AB1A-C858E64B685A}"/>
              </a:ext>
            </a:extLst>
          </p:cNvPr>
          <p:cNvSpPr txBox="1"/>
          <p:nvPr/>
        </p:nvSpPr>
        <p:spPr>
          <a:xfrm>
            <a:off x="6391675" y="3770369"/>
            <a:ext cx="1250663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FuturaDemiC" panose="04000700000000000000" pitchFamily="82" charset="-52"/>
              </a:rPr>
              <a:t>Охват</a:t>
            </a:r>
          </a:p>
          <a:p>
            <a:pPr algn="ctr"/>
            <a:r>
              <a:rPr lang="ru-RU" sz="2700" dirty="0">
                <a:latin typeface="FuturaDemiC" panose="04000700000000000000" pitchFamily="82" charset="-52"/>
              </a:rPr>
              <a:t>14 200</a:t>
            </a:r>
          </a:p>
          <a:p>
            <a:pPr algn="ctr"/>
            <a:r>
              <a:rPr lang="ru-RU" sz="1350" dirty="0">
                <a:latin typeface="FuturaBookC" panose="04000500000000000000" pitchFamily="82" charset="-52"/>
              </a:rPr>
              <a:t>человек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83524" y="1473042"/>
            <a:ext cx="312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</a:rPr>
              <a:t>Фонд президентских грантов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36552" y="1991326"/>
            <a:ext cx="2960915" cy="3260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48A2E3-20EA-44D5-8DF6-BDA09A7A2B82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243E41-B49B-4B0E-9AB9-46B5752D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17F2B84-117C-4972-B867-05437F3B6971}"/>
              </a:ext>
            </a:extLst>
          </p:cNvPr>
          <p:cNvSpPr/>
          <p:nvPr/>
        </p:nvSpPr>
        <p:spPr>
          <a:xfrm>
            <a:off x="4670661" y="1426378"/>
            <a:ext cx="4293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ru-RU" sz="1050" dirty="0">
              <a:latin typeface="FuturaBookC" panose="04000500000000000000" pitchFamily="82" charset="-52"/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96479" y="1860698"/>
            <a:ext cx="4322639" cy="29805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Каждый проект направлен на формирование здорового образа жизни на массовое вовлечении различных категорий населения в занятия физической культурой и спортом, на поддержание</a:t>
            </a:r>
          </a:p>
          <a:p>
            <a:r>
              <a:rPr lang="ru-RU" sz="1600" dirty="0"/>
              <a:t>физической активности как молодежи, так и старшего поколения. </a:t>
            </a:r>
          </a:p>
          <a:p>
            <a:endParaRPr lang="ru-RU" sz="1600" dirty="0"/>
          </a:p>
          <a:p>
            <a:r>
              <a:rPr lang="ru-RU" sz="1600" dirty="0">
                <a:solidFill>
                  <a:schemeClr val="tx1"/>
                </a:solidFill>
              </a:rPr>
              <a:t>Проекты закончились, но работа на всех площадках продолжается.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1643" y="3995953"/>
            <a:ext cx="317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sun9-55.userapi.com/impg/VkKxy9ORyyODX-DQmOQSya6ZA8VXFrcyssq0Nw/Xh6Pi4WWl-w.jpg?size=901x660&amp;quality=95&amp;sign=be200bf745490a5a4f4a7a2e8e19719f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92" y="1680294"/>
            <a:ext cx="2325189" cy="17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7-17.userapi.com/impg/Yff2l4GjvQ9XVU2wchpWMFo4YuKIncBahljDCQ/LSx8VezmkZ0.jpg?size=1203x920&amp;quality=95&amp;sign=6a43e4465154dbfff1e0a017f3699181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1" y="3497612"/>
            <a:ext cx="2318160" cy="1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4DBA8B-E33A-44C2-AFE4-E685669BC107}"/>
              </a:ext>
            </a:extLst>
          </p:cNvPr>
          <p:cNvSpPr/>
          <p:nvPr/>
        </p:nvSpPr>
        <p:spPr>
          <a:xfrm>
            <a:off x="7206143" y="864066"/>
            <a:ext cx="1753299" cy="478173"/>
          </a:xfrm>
          <a:prstGeom prst="rect">
            <a:avLst/>
          </a:prstGeom>
          <a:solidFill>
            <a:srgbClr val="F9F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7A6C19-87A7-4978-945A-A5B0939E2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7" y="387890"/>
            <a:ext cx="1086575" cy="1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7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679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FuturaBookC</vt:lpstr>
      <vt:lpstr>Arial</vt:lpstr>
      <vt:lpstr>FuturaDemiC</vt:lpstr>
      <vt:lpstr>Wingdings</vt:lpstr>
      <vt:lpstr>Calibri Light</vt:lpstr>
      <vt:lpstr>Тема Office</vt:lpstr>
      <vt:lpstr>«Здоровьесберегающая среда силами ТОС - все возможно!»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usermin</dc:creator>
  <cp:lastModifiedBy>Наташа</cp:lastModifiedBy>
  <cp:revision>205</cp:revision>
  <cp:lastPrinted>2023-07-31T07:29:20Z</cp:lastPrinted>
  <dcterms:created xsi:type="dcterms:W3CDTF">2022-04-28T10:07:10Z</dcterms:created>
  <dcterms:modified xsi:type="dcterms:W3CDTF">2023-11-23T09:02:59Z</dcterms:modified>
</cp:coreProperties>
</file>